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559" r:id="rId2"/>
    <p:sldId id="562" r:id="rId3"/>
    <p:sldId id="256" r:id="rId4"/>
    <p:sldId id="300" r:id="rId5"/>
    <p:sldId id="520" r:id="rId6"/>
    <p:sldId id="315" r:id="rId7"/>
    <p:sldId id="320" r:id="rId8"/>
    <p:sldId id="556" r:id="rId9"/>
    <p:sldId id="257" r:id="rId10"/>
    <p:sldId id="259" r:id="rId11"/>
    <p:sldId id="258" r:id="rId12"/>
    <p:sldId id="262" r:id="rId13"/>
    <p:sldId id="263" r:id="rId14"/>
    <p:sldId id="260" r:id="rId15"/>
    <p:sldId id="303" r:id="rId16"/>
    <p:sldId id="304" r:id="rId17"/>
    <p:sldId id="264" r:id="rId18"/>
    <p:sldId id="266" r:id="rId19"/>
    <p:sldId id="267" r:id="rId20"/>
    <p:sldId id="560" r:id="rId21"/>
    <p:sldId id="561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563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98" r:id="rId43"/>
    <p:sldId id="299" r:id="rId44"/>
    <p:sldId id="288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564" r:id="rId54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9" autoAdjust="0"/>
  </p:normalViewPr>
  <p:slideViewPr>
    <p:cSldViewPr snapToGrid="0">
      <p:cViewPr varScale="1">
        <p:scale>
          <a:sx n="123" d="100"/>
          <a:sy n="123" d="100"/>
        </p:scale>
        <p:origin x="5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E980F57-AEAA-4D17-83DC-928AB40A3779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56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036B95C-25FF-4BE4-9D16-B622681DC3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BC3D58-DDF5-44C3-B842-C8732AFB9FA9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96762D-DDA9-4E98-85AE-648C6FEA0133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38E9F6-4497-4473-95A2-229EAC747F1C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6AB381-3094-4815-9423-1F34626D38E5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8D53-B530-49A7-9D76-F09899F71A9D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DA04E2-7677-4DEC-96B0-BD5ABF6E5B83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83FDD-0E6F-409C-B308-1AC6F090A7EE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3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BDE34D-81F7-41B7-B8D9-600047D5A136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16E382-715B-4A2B-8055-88401774D792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3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AAD184-2AE5-4D92-84B5-10FF1E332FE1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0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BE03C9-07D1-4BCE-976E-355DFF218354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>
            <a:extLst>
              <a:ext uri="{FF2B5EF4-FFF2-40B4-BE49-F238E27FC236}">
                <a16:creationId xmlns:a16="http://schemas.microsoft.com/office/drawing/2014/main" id="{601875AD-45E1-45B7-8DBD-B5F403D49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607C5897-9465-45B8-94AC-C3B986CE22DC}" type="slidenum">
              <a:rPr lang="en-US" altLang="ko-KR" sz="1300">
                <a:latin typeface="Times New Roman" panose="02020603050405020304" pitchFamily="18" charset="0"/>
                <a:ea typeface="굴림" panose="020B0600000101010101" pitchFamily="50" charset="-127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ko-KR" sz="13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05827" name="Rectangle 2">
            <a:extLst>
              <a:ext uri="{FF2B5EF4-FFF2-40B4-BE49-F238E27FC236}">
                <a16:creationId xmlns:a16="http://schemas.microsoft.com/office/drawing/2014/main" id="{65EA858D-44CB-459F-A93E-094E189D2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8663"/>
            <a:ext cx="4795838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E5A96ACD-6EFA-48C2-ABC3-BD6197130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And…this slide beautifully summarizes all those views and insights in a single picture, in a pretty impressive and informative way.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Since the prehistoric era, people have been solving their problems in an empirical way, based on their experience, observation, real experiments, surroundings, and the results.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And Since the 16</a:t>
            </a:r>
            <a:r>
              <a:rPr lang="en-US" altLang="ko-KR" baseline="30000">
                <a:latin typeface="Times New Roman" panose="02020603050405020304" pitchFamily="18" charset="0"/>
                <a:ea typeface="굴림" panose="020B0600000101010101" pitchFamily="50" charset="-127"/>
              </a:rPr>
              <a:t>th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 or 17</a:t>
            </a:r>
            <a:r>
              <a:rPr lang="en-US" altLang="ko-KR" baseline="30000">
                <a:latin typeface="Times New Roman" panose="02020603050405020304" pitchFamily="18" charset="0"/>
                <a:ea typeface="굴림" panose="020B0600000101010101" pitchFamily="50" charset="-127"/>
              </a:rPr>
              <a:t>th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 centuries, renaissance periods, people have adopted theories, primarily math, to solve their problems, 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And in the middle of the 20</a:t>
            </a:r>
            <a:r>
              <a:rPr lang="en-US" altLang="ko-KR" baseline="30000">
                <a:latin typeface="Times New Roman" panose="02020603050405020304" pitchFamily="18" charset="0"/>
                <a:ea typeface="굴림" panose="020B0600000101010101" pitchFamily="50" charset="-127"/>
              </a:rPr>
              <a:t>th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 century, computer was developed by Alan Turing and John von Neumann, then computer simulation has been adopted as a new problem solving methodology, up til now.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And then, finally, in late 20</a:t>
            </a:r>
            <a:r>
              <a:rPr lang="en-US" altLang="ko-KR" baseline="30000">
                <a:latin typeface="Times New Roman" panose="02020603050405020304" pitchFamily="18" charset="0"/>
                <a:ea typeface="굴림" panose="020B0600000101010101" pitchFamily="50" charset="-127"/>
              </a:rPr>
              <a:t>th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 century, distinguished scientists working at super computer centers, super data centers, connected with high bandwidth networking environment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found that handling and mining massive datasets can also be a new, great methodology, not only for problem solving, but also for searching and identifying exciting new problems. 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I saw this slide for the first time while I was staying at San Diego Supercomputer Center back in 2007,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, 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Actually this slide changed my career path; from the Internet system engineering to data-driven Internet or social scientist.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SDSC</a:t>
            </a:r>
            <a:r>
              <a:rPr lang="ko-KR" altLang="en-US">
                <a:latin typeface="Times New Roman" panose="02020603050405020304" pitchFamily="18" charset="0"/>
                <a:ea typeface="굴림" panose="020B0600000101010101" pitchFamily="50" charset="-127"/>
              </a:rPr>
              <a:t>에 있을때 이 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slide</a:t>
            </a:r>
            <a:r>
              <a:rPr lang="ko-KR" altLang="en-US">
                <a:latin typeface="Times New Roman" panose="02020603050405020304" pitchFamily="18" charset="0"/>
                <a:ea typeface="굴림" panose="020B0600000101010101" pitchFamily="50" charset="-127"/>
              </a:rPr>
              <a:t>를 보게 된다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….</a:t>
            </a:r>
          </a:p>
          <a:p>
            <a:r>
              <a:rPr lang="ko-KR" altLang="en-US">
                <a:latin typeface="Times New Roman" panose="02020603050405020304" pitchFamily="18" charset="0"/>
                <a:ea typeface="굴림" panose="020B0600000101010101" pitchFamily="50" charset="-127"/>
              </a:rPr>
              <a:t>역사적으로 보면 다음과 같은 흐름을 가지게 된다</a:t>
            </a:r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. 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Aristotle, Leibniz, von Neuman, Gray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Theory=math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Simulation = math + CS</a:t>
            </a: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Data = bits and algorithms, i.e., CS.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Different disciplines advanced to different stages: e.g., parking still empirical (-:</a:t>
            </a:r>
          </a:p>
          <a:p>
            <a:endParaRPr lang="en-US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r>
              <a:rPr lang="en-US" altLang="ko-KR">
                <a:latin typeface="Times New Roman" panose="02020603050405020304" pitchFamily="18" charset="0"/>
                <a:ea typeface="굴림" panose="020B0600000101010101" pitchFamily="50" charset="-127"/>
              </a:rPr>
              <a:t>High speed networks, large-scale data, campus environment, with supercomputing facilities: I was so lucky…</a:t>
            </a:r>
          </a:p>
        </p:txBody>
      </p:sp>
    </p:spTree>
    <p:extLst>
      <p:ext uri="{BB962C8B-B14F-4D97-AF65-F5344CB8AC3E}">
        <p14:creationId xmlns:p14="http://schemas.microsoft.com/office/powerpoint/2010/main" val="2431601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3EF905-2917-4AE5-9802-283D1268D5C1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77686C-B5FF-4B87-B05E-DADA10F69EB2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2BA423-7854-40D6-96AF-3D8ACC3B10DD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0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56D573-C704-4C0F-BDCB-D2425F377ACC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FE4E7B-81F6-4571-8046-586B15799DC7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4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D746B7-FFB3-4A97-8EEC-7154D870D901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81B14E-81B8-4433-9758-C4F82D445413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6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40DD23-93C3-4AE7-9C70-449DB4DD17DB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5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54125" y="728663"/>
            <a:ext cx="4795838" cy="3595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DBE7-5EBE-0B44-ABB6-B4A82C960E1A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08155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D93375-AFB0-41DE-B4F2-829BA362831A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DE539-C416-4ED0-87FE-499FD44952F3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1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AC5684-A5E5-4F8D-8F64-404378C35628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2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E4D039-906C-4F1C-BEDD-91FE57EB7CB0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1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0F007B-8B81-441E-A4D4-9EEF27F6CEE3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6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F0DDE2-81BF-4EC4-938D-5E250B0F4D6E}" type="slidenum">
              <a:t>39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4036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8B62021-7C76-4C9F-B80D-5E4B44DCB993}" type="slidenum">
              <a:t>39</a:t>
            </a:fld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36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otes Placeholder 6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5CBDC1-A35C-43DC-AFEF-BEE7CAB8C2C3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7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DDAB42-150A-405F-A969-F009546659C3}" type="slidenum"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9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117D06-5C12-4D08-9792-8266A44257E7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664560-4A33-4775-9E05-C9E33ABFAADF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2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991F-77A3-4116-8CEB-D78080C4DDBD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1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23E29B-A7D2-4FF7-9A56-3E1C7F14E823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1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A6ABC7-3C45-4028-A91F-7E57441CDD92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8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8D3DCA-B26D-4FB1-B26B-47EE6CC1688F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5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3BD707-41D0-4556-92F1-6E804167F084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9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B363C9-EEB6-4F28-A269-E8F3F4E93EAF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0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0B60E5-2E14-4719-85C8-D9D9D7FEB7E7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3A3B49-826B-40C8-B4C8-AFC2FAD32D95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AFE739-7D8C-446F-B908-3E3F17F7D3C7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1CA481-EEED-4B99-8059-B0722B9C9C11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44615E-55E7-4075-BB0A-0D0EC914FA36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DCF52-425E-4CA1-A864-3F0EA1374447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ppelin.apache.org/" TargetMode="External"/><Relationship Id="rId2" Type="http://schemas.openxmlformats.org/officeDocument/2006/relationships/hyperlink" Target="https://www.zepl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daho.com/Scales-of-Justice-03.gi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can-this-ai-powered-baby-translator-help-diagnose-autism?mbid=social_fb" TargetMode="External"/><Relationship Id="rId2" Type="http://schemas.openxmlformats.org/officeDocument/2006/relationships/hyperlink" Target="https://chatterbaby.org/pag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C88E1CC-22E1-4465-B36F-5FE70E9C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ko-KR" alt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학년도 하계방학 </a:t>
            </a:r>
            <a:br>
              <a:rPr lang="en-US" altLang="ko-KR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ZEPPELINX, Inc.</a:t>
            </a:r>
            <a:r>
              <a:rPr lang="ko-KR" alt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인턴십 모집</a:t>
            </a:r>
            <a:br>
              <a:rPr lang="ko-KR" altLang="en-US" sz="2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280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C2DBD9-C69F-491F-9639-6155CB0C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7B4590-C89D-48CC-A3C2-F1B4AD14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2-</a:t>
            </a:r>
            <a:fld id="{518E858D-1C5D-44C7-BD50-FB6B33316213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C8E90B-C306-410F-BFC4-1AC092EA9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20907"/>
            <a:ext cx="9377767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회사명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ZEPPELINX, Inc. (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https://www.zepl.com/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,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https://zeppelin.apache.org/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지역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미국 샌프란시스코 인근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기간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2018.07.30-08.24 (4 weeks)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인원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3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명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필요시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명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업무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 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Machine Learning Use Case development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User/usage study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ZEPL service test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Manual documentation 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지원내역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 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왕복 항공료 지원 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미국내 숙박지원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식비는 각자 본인 자비 부담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해외인턴십 특별학점 전공선택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학점 인정 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지원 및 선발조건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지원조건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 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컴퓨터소프트웨어공학과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/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컴퓨터공학과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3-4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학년 재학생 들 중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Python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프로그래밍 언어 사용 가능한 자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(AND)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직전학기 평균평점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3.0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이상인 자 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- 1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차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Python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기초 프로그래밍 테스트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(array, list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를 사용한 기초 프로그래밍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5.23(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수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오후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시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-6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시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장소는 추후 공지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- 2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차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 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면접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5.29(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화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오후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3:30 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정확한 장소는 추후 공지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 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-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이후 최종 선발자는 개별 연락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신청기간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2018.05.14(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월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)-18(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금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17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시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9.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제출서류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참가신청서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성적증명서</a:t>
            </a:r>
            <a:endParaRPr kumimoji="0" lang="ko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10.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제출처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및 문의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본관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302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호 소프트웨어학과 사무실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(041-550-5363)</a:t>
            </a:r>
            <a:endParaRPr lang="en-US" altLang="ko-KR" sz="12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11.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참고정보 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(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박희민 교수님 제공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)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- ZEPL http://test.zepl.com : "</a:t>
            </a:r>
            <a:r>
              <a:rPr lang="en-US" altLang="ko-KR" sz="1200" dirty="0" err="1">
                <a:solidFill>
                  <a:srgbClr val="222222"/>
                </a:solidFill>
                <a:cs typeface="Arial" panose="020B0604020202020204" pitchFamily="34" charset="0"/>
              </a:rPr>
              <a:t>ZeppelinX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에서 만든 서비스입니다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.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개발 버전 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(test)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이 최근 기능까지 포함되어 있으니 가입해서 사용해보면 좋겠습니다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."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-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구글 </a:t>
            </a:r>
            <a:r>
              <a:rPr lang="en-US" altLang="ko-KR" sz="1200" dirty="0" err="1">
                <a:solidFill>
                  <a:srgbClr val="222222"/>
                </a:solidFill>
                <a:cs typeface="Arial" panose="020B0604020202020204" pitchFamily="34" charset="0"/>
              </a:rPr>
              <a:t>Colab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 http://colab.research.google.com : "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구글 </a:t>
            </a:r>
            <a:r>
              <a:rPr lang="en-US" altLang="ko-KR" sz="1200" dirty="0" err="1">
                <a:solidFill>
                  <a:srgbClr val="222222"/>
                </a:solidFill>
                <a:cs typeface="Arial" panose="020B0604020202020204" pitchFamily="34" charset="0"/>
              </a:rPr>
              <a:t>colab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은 비슷한 서비스 중에서 가장 앞서 있는 서비스 같아 보입니다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. 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참고자료로 많이 사용될 것 같습니다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."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- Kaggle : "</a:t>
            </a:r>
            <a:r>
              <a:rPr lang="ko-KR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이건 좀 </a:t>
            </a:r>
            <a:r>
              <a:rPr lang="ko-KR" altLang="en-US" sz="1200" dirty="0" err="1">
                <a:solidFill>
                  <a:srgbClr val="222222"/>
                </a:solidFill>
                <a:cs typeface="Arial" panose="020B0604020202020204" pitchFamily="34" charset="0"/>
              </a:rPr>
              <a:t>어려울려나요</a:t>
            </a:r>
            <a:r>
              <a:rPr lang="en-US" altLang="ko-KR" sz="1200" dirty="0">
                <a:solidFill>
                  <a:srgbClr val="222222"/>
                </a:solidFill>
                <a:cs typeface="Arial" panose="020B0604020202020204" pitchFamily="34" charset="0"/>
              </a:rPr>
              <a:t>? :) "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8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Information is cru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498C5-AB4C-4A4C-835B-F6828D7508E7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 Information is crucial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497127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Example 1: </a:t>
            </a:r>
            <a:r>
              <a:rPr lang="en-US" sz="2800" i="1" dirty="0"/>
              <a:t>in vitro</a:t>
            </a:r>
            <a:r>
              <a:rPr lang="en-US" sz="2800" dirty="0"/>
              <a:t> fertilization </a:t>
            </a:r>
          </a:p>
          <a:p>
            <a:pPr lvl="1">
              <a:spcBef>
                <a:spcPts val="598"/>
              </a:spcBef>
            </a:pPr>
            <a:r>
              <a:rPr lang="ko-KR" altLang="en-US" sz="2400" dirty="0"/>
              <a:t>시험관 아기 시술</a:t>
            </a:r>
            <a:r>
              <a:rPr lang="en-US" altLang="ko-KR" sz="2400" dirty="0"/>
              <a:t>: </a:t>
            </a:r>
            <a:r>
              <a:rPr lang="ko-KR" altLang="en-US" sz="2400" dirty="0"/>
              <a:t>최상의 태아 선택하기</a:t>
            </a:r>
            <a:r>
              <a:rPr lang="en-US" altLang="ko-KR" sz="2400" dirty="0"/>
              <a:t>?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Given: embryos described by 60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embryos that will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of embryos and outcome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 2: cow culling </a:t>
            </a:r>
          </a:p>
          <a:p>
            <a:pPr lvl="1">
              <a:spcBef>
                <a:spcPts val="598"/>
              </a:spcBef>
            </a:pPr>
            <a:r>
              <a:rPr lang="ko-KR" altLang="en-US" sz="2400" dirty="0"/>
              <a:t>매년 어떤 소를 무리에 계속 남게 할지</a:t>
            </a:r>
            <a:r>
              <a:rPr lang="en-US" altLang="ko-KR" sz="2400" dirty="0"/>
              <a:t>, </a:t>
            </a:r>
            <a:r>
              <a:rPr lang="ko-KR" altLang="en-US" sz="2400" dirty="0"/>
              <a:t>아니면 도축장으로 보낼지</a:t>
            </a:r>
            <a:r>
              <a:rPr lang="en-US" altLang="ko-KR" sz="2400" dirty="0"/>
              <a:t>?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Given: cows described by 700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cows that should be culled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and farmers’ decisions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vs.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FBCEA-B37F-4FE9-8197-14F05F90E5BF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From data to information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0302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Society produces huge amounts of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Sources: business, science, medicine, economics, geography, environment, sports, …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This data is a potentially valuable resource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Raw data is useless: need techniques to automatically extract information from it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recorded facts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Information: patterns underlying the data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We are concerned with </a:t>
            </a:r>
            <a:r>
              <a:rPr lang="en-US" sz="2700" dirty="0">
                <a:solidFill>
                  <a:srgbClr val="FF0000"/>
                </a:solidFill>
              </a:rPr>
              <a:t>machine learning techniques for automatically finding patterns in data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Patterns that are found may be represented as </a:t>
            </a:r>
            <a:r>
              <a:rPr lang="en-US" sz="2700" i="1" dirty="0">
                <a:solidFill>
                  <a:srgbClr val="FF0000"/>
                </a:solidFill>
              </a:rPr>
              <a:t>structural descriptions</a:t>
            </a:r>
            <a:r>
              <a:rPr lang="en-US" sz="2700" dirty="0"/>
              <a:t> or as </a:t>
            </a:r>
            <a:r>
              <a:rPr lang="en-US" sz="2700" dirty="0">
                <a:solidFill>
                  <a:srgbClr val="FF0000"/>
                </a:solidFill>
              </a:rPr>
              <a:t>black-box models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uctur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6223F6-9800-45C8-AC0C-6B514BFAFD3D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19075"/>
            <a:ext cx="6661150" cy="1233488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 sz="3600" dirty="0"/>
              <a:t>Structural descriptions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421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sz="2400" dirty="0"/>
              <a:t>Example: if-then rules (</a:t>
            </a:r>
            <a:r>
              <a:rPr lang="ko-KR" altLang="en-US" sz="2400" dirty="0"/>
              <a:t>어떤 </a:t>
            </a:r>
            <a:r>
              <a:rPr lang="ko-KR" altLang="en-US" sz="2400" dirty="0" err="1"/>
              <a:t>콘택트</a:t>
            </a:r>
            <a:r>
              <a:rPr lang="ko-KR" altLang="en-US" sz="2400" dirty="0"/>
              <a:t> 렌즈를 추천할 것인가</a:t>
            </a:r>
            <a:r>
              <a:rPr lang="en-US" altLang="ko-KR" sz="2400" dirty="0"/>
              <a:t>?)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999" y="3677035"/>
            <a:ext cx="8820000" cy="2880000"/>
            <a:chOff x="180000" y="3420000"/>
            <a:chExt cx="8820000" cy="2880000"/>
          </a:xfrm>
        </p:grpSpPr>
        <p:sp>
          <p:nvSpPr>
            <p:cNvPr id="5" name="Freeform 4"/>
            <p:cNvSpPr/>
            <p:nvPr/>
          </p:nvSpPr>
          <p:spPr>
            <a:xfrm>
              <a:off x="7169400" y="587700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21960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91720" y="587700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4279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0000" y="587700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169400" y="5453640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21960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91720" y="5453640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4279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0000" y="5453640"/>
              <a:ext cx="1747437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노안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69400" y="503064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21960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91720" y="503064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4279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0000" y="503064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9400" y="4607279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21960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91720" y="4607279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4279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3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  <a:r>
                <a:rPr lang="en-US" sz="13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3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원시</a:t>
              </a:r>
              <a:r>
                <a:rPr lang="en-US" altLang="ko-KR" sz="13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3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607279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9400" y="4184279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21960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1720" y="4184279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4279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근시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0000" y="4184279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9400" y="3420000"/>
              <a:ext cx="183060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21960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  <a:r>
                <a:rPr 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dirty="0" err="1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눈물분비율</a:t>
              </a:r>
              <a:r>
                <a:rPr lang="en-US" altLang="ko-KR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91720" y="3420000"/>
              <a:ext cx="18302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난시 여부</a:t>
              </a:r>
              <a:r>
                <a:rPr lang="en-US" altLang="ko-KR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4279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</a:t>
              </a:r>
              <a:r>
                <a:rPr 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prescr-iption</a:t>
              </a:r>
              <a:r>
                <a:rPr 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근시</a:t>
              </a:r>
              <a:r>
                <a:rPr lang="en-US" altLang="ko-KR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/</a:t>
              </a:r>
              <a:r>
                <a:rPr lang="ko-KR" alt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원시</a:t>
              </a:r>
              <a:r>
                <a:rPr lang="en-US" altLang="ko-KR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0000" y="3420000"/>
              <a:ext cx="166427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80000" y="63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18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900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180000" y="41842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180000" y="342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0447" y="1743073"/>
            <a:ext cx="7915687" cy="1673286"/>
            <a:chOff x="826559" y="1800000"/>
            <a:chExt cx="6553441" cy="1244520"/>
          </a:xfrm>
        </p:grpSpPr>
        <p:sp>
          <p:nvSpPr>
            <p:cNvPr id="41" name="Freeform 40"/>
            <p:cNvSpPr/>
            <p:nvPr/>
          </p:nvSpPr>
          <p:spPr>
            <a:xfrm>
              <a:off x="826559" y="1800000"/>
              <a:ext cx="6553440" cy="1244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rate(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눈물분비율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= reduced (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줄어듬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Otherwise, if age = young and astigmatic(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난시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= no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soft 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소프트 렌즈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26559" y="180000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26559" y="304452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26559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380000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 machines really lear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8DE43-35A4-4BA2-97D1-602D5A751646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Definitions of “learning” from dictionary:</a:t>
            </a:r>
          </a:p>
        </p:txBody>
      </p:sp>
      <p:sp>
        <p:nvSpPr>
          <p:cNvPr id="4" name="Freeform 3"/>
          <p:cNvSpPr/>
          <p:nvPr/>
        </p:nvSpPr>
        <p:spPr>
          <a:xfrm>
            <a:off x="900000" y="1800000"/>
            <a:ext cx="4500000" cy="196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get knowledge of by study,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experience, or being taught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become aware by information or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from observation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commit to memory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 informed of, ascertain; to receive instruction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6858000" y="2057400"/>
            <a:ext cx="0" cy="170496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62720" y="1800000"/>
            <a:ext cx="3394800" cy="1857600"/>
            <a:chOff x="5562720" y="1800000"/>
            <a:chExt cx="3394800" cy="1857600"/>
          </a:xfrm>
        </p:grpSpPr>
        <p:sp>
          <p:nvSpPr>
            <p:cNvPr id="7" name="Freeform 6"/>
            <p:cNvSpPr/>
            <p:nvPr/>
          </p:nvSpPr>
          <p:spPr>
            <a:xfrm>
              <a:off x="5791320" y="1800000"/>
              <a:ext cx="29970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Difficult to measure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91320" y="2772720"/>
              <a:ext cx="31662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Trivial for computers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562720" y="1888560"/>
              <a:ext cx="152280" cy="44208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720" y="2507400"/>
              <a:ext cx="152280" cy="115020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traight Connector 10"/>
          <p:cNvSpPr/>
          <p:nvPr/>
        </p:nvSpPr>
        <p:spPr>
          <a:xfrm>
            <a:off x="1447919" y="449568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447919" y="531972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447919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791320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0000" y="3886200"/>
            <a:ext cx="6660000" cy="1433520"/>
            <a:chOff x="360000" y="3886200"/>
            <a:chExt cx="6660000" cy="1433520"/>
          </a:xfrm>
        </p:grpSpPr>
        <p:sp>
          <p:nvSpPr>
            <p:cNvPr id="16" name="Freeform 15"/>
            <p:cNvSpPr/>
            <p:nvPr/>
          </p:nvSpPr>
          <p:spPr>
            <a:xfrm>
              <a:off x="856079" y="4495680"/>
              <a:ext cx="4038479" cy="82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Things learn when they change their behavior in a way that makes them perform better in the future.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0000" y="3886200"/>
              <a:ext cx="6660000" cy="60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Operational definition: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0000" y="4495680"/>
            <a:ext cx="8351280" cy="1752840"/>
            <a:chOff x="360000" y="4495680"/>
            <a:chExt cx="8351280" cy="1752840"/>
          </a:xfrm>
        </p:grpSpPr>
        <p:sp>
          <p:nvSpPr>
            <p:cNvPr id="19" name="Freeform 18"/>
            <p:cNvSpPr/>
            <p:nvPr/>
          </p:nvSpPr>
          <p:spPr>
            <a:xfrm>
              <a:off x="5334120" y="4557600"/>
              <a:ext cx="162720" cy="38124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78560" y="4495680"/>
              <a:ext cx="31327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a slipper learn?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0000" y="5791320"/>
              <a:ext cx="733896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learning imply intention?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6BD5A-41BA-475D-B419-A0365EAFAE94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15350" cy="422029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NZ" sz="2800" dirty="0"/>
              <a:t>Finding patterns in data that provide insight or enable fast and accurate decision making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Strong, accurate patterns are needed to make decisions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1: most patterns are not interesting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Problem 2: patterns may be inexact (or spurious)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3: data may be garbled or missing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Machine learning techniques identify patterns in data and provide many tools for data mining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Of primary interest are machine learning techniques that provide structural descriptions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4B6AC4B-EBBE-460F-8CB5-ACAE0C00C10F}"/>
              </a:ext>
            </a:extLst>
          </p:cNvPr>
          <p:cNvCxnSpPr>
            <a:cxnSpLocks/>
          </p:cNvCxnSpPr>
          <p:nvPr/>
        </p:nvCxnSpPr>
        <p:spPr>
          <a:xfrm>
            <a:off x="232475" y="1456841"/>
            <a:ext cx="345612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BFFCE-5812-496F-80C3-E1D4C88EA64D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-77788"/>
            <a:ext cx="77724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generating a rule</a:t>
            </a:r>
          </a:p>
        </p:txBody>
      </p:sp>
      <p:sp>
        <p:nvSpPr>
          <p:cNvPr id="3" name="Freeform 2"/>
          <p:cNvSpPr/>
          <p:nvPr/>
        </p:nvSpPr>
        <p:spPr>
          <a:xfrm>
            <a:off x="1127160" y="362268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479" y="3581279"/>
            <a:ext cx="3276721" cy="639721"/>
            <a:chOff x="2895479" y="3581279"/>
            <a:chExt cx="3276721" cy="639721"/>
          </a:xfrm>
        </p:grpSpPr>
        <p:sp>
          <p:nvSpPr>
            <p:cNvPr id="5" name="Freeform 4"/>
            <p:cNvSpPr/>
            <p:nvPr/>
          </p:nvSpPr>
          <p:spPr>
            <a:xfrm>
              <a:off x="2895479" y="35812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895479" y="3581279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895479" y="4221000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895479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172200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480" y="2895479"/>
            <a:ext cx="3429000" cy="639721"/>
            <a:chOff x="5181480" y="2895479"/>
            <a:chExt cx="3429000" cy="639721"/>
          </a:xfrm>
        </p:grpSpPr>
        <p:sp>
          <p:nvSpPr>
            <p:cNvPr id="11" name="Freeform 10"/>
            <p:cNvSpPr/>
            <p:nvPr/>
          </p:nvSpPr>
          <p:spPr>
            <a:xfrm>
              <a:off x="5181480" y="2895479"/>
              <a:ext cx="3429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&gt; 2.6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181480" y="2895479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5181480" y="3535200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5181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610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080" y="2895479"/>
            <a:ext cx="3276720" cy="639721"/>
            <a:chOff x="838080" y="2895479"/>
            <a:chExt cx="3276720" cy="639721"/>
          </a:xfrm>
        </p:grpSpPr>
        <p:sp>
          <p:nvSpPr>
            <p:cNvPr id="17" name="Freeform 16"/>
            <p:cNvSpPr/>
            <p:nvPr/>
          </p:nvSpPr>
          <p:spPr>
            <a:xfrm>
              <a:off x="838080" y="28954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8080" y="2895479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38080" y="3535200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380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11480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 flipV="1">
            <a:off x="1676519" y="2590919"/>
            <a:ext cx="0" cy="380881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038479" y="2590560"/>
            <a:ext cx="76321" cy="9903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6934319" y="2514600"/>
            <a:ext cx="152281" cy="45720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39" y="4343040"/>
            <a:ext cx="7543799" cy="1696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rule set for class “b”: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Could add more rules, get “perfect” rule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26624" y="4842543"/>
            <a:ext cx="5486400" cy="695160"/>
            <a:chOff x="2133720" y="4927680"/>
            <a:chExt cx="5486400" cy="695160"/>
          </a:xfrm>
        </p:grpSpPr>
        <p:sp>
          <p:nvSpPr>
            <p:cNvPr id="27" name="Freeform 26"/>
            <p:cNvSpPr/>
            <p:nvPr/>
          </p:nvSpPr>
          <p:spPr>
            <a:xfrm>
              <a:off x="2133720" y="4927680"/>
              <a:ext cx="5486399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1.2 then class = b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2.6 then class = b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2133720" y="492768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133720" y="562284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1337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6201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" y="708745"/>
            <a:ext cx="7506772" cy="1871893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29D0E22D-AE12-4EDD-B102-5434B602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38" y="2514601"/>
            <a:ext cx="2873389" cy="9860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5BF929E-11B6-4745-A5AF-A31BEAD1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920" y="668366"/>
            <a:ext cx="2399742" cy="18876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B8D833E-B4A5-47D7-8B0C-6FF265CB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839" y="2572156"/>
            <a:ext cx="2399742" cy="15752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F74A8A0-9588-4924-A974-5A5FD87A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885" y="678957"/>
            <a:ext cx="2979210" cy="28562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7EEB6E8-7A36-46D0-B92E-8FB6EAED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70" y="4288938"/>
            <a:ext cx="7909491" cy="9324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88EF3CB-B604-4DEA-B469-68DDCDF1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95" y="5190123"/>
            <a:ext cx="9115971" cy="38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CD6BBAE-232A-4615-96E0-C4EABA90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" y="5643029"/>
            <a:ext cx="9115971" cy="38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25A56-D455-4C5C-BF7F-F6DE970FF3BA}" type="slidenum">
              <a:rPr lang="en-US" smtClean="0"/>
              <a:pPr lvl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1759" y="1600200"/>
            <a:ext cx="7543799" cy="2917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decision tree: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(produces exactly the same 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	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83" y="966215"/>
            <a:ext cx="26543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weathe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F5C3-231B-4B7F-913B-136F9BDBE801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weather problem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Conditions for playing a certain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64" name="Straight Connector 63"/>
          <p:cNvSpPr/>
          <p:nvPr/>
        </p:nvSpPr>
        <p:spPr>
          <a:xfrm>
            <a:off x="839879" y="380952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839879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8460000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839879" y="21348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839879" y="18000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879" y="4254120"/>
            <a:ext cx="7620121" cy="1685880"/>
            <a:chOff x="839879" y="4254120"/>
            <a:chExt cx="7620121" cy="1685880"/>
          </a:xfrm>
        </p:grpSpPr>
        <p:sp>
          <p:nvSpPr>
            <p:cNvPr id="70" name="Freeform 69"/>
            <p:cNvSpPr/>
            <p:nvPr/>
          </p:nvSpPr>
          <p:spPr>
            <a:xfrm>
              <a:off x="839879" y="425412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839879" y="425412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839879" y="59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839879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460000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A351A8C-DC48-4D14-AC26-7D216181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" y="4093316"/>
            <a:ext cx="9115971" cy="2263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vs.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9C7E9-D292-4A3D-A002-0AB7D2286780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0000" y="121663"/>
            <a:ext cx="74485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Classification vs.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163" y="1079500"/>
            <a:ext cx="8732837" cy="243827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800" dirty="0"/>
              <a:t>Classification rule:</a:t>
            </a:r>
            <a:br>
              <a:rPr lang="en-US" sz="2800" dirty="0"/>
            </a:br>
            <a:r>
              <a:rPr lang="en-US" sz="2000" dirty="0"/>
              <a:t>predicts value of </a:t>
            </a:r>
            <a:r>
              <a:rPr lang="en-US" sz="2000" dirty="0">
                <a:solidFill>
                  <a:srgbClr val="FF0000"/>
                </a:solidFill>
              </a:rPr>
              <a:t>a given attribute </a:t>
            </a:r>
            <a:r>
              <a:rPr lang="en-US" sz="2000" dirty="0"/>
              <a:t>(the classification of an example)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 dirty="0"/>
          </a:p>
          <a:p>
            <a:pPr lvl="0">
              <a:spcBef>
                <a:spcPts val="499"/>
              </a:spcBef>
            </a:pPr>
            <a:r>
              <a:rPr lang="en-US" sz="2800" dirty="0"/>
              <a:t>Association rule:</a:t>
            </a:r>
            <a:br>
              <a:rPr lang="en-US" sz="2800" dirty="0"/>
            </a:br>
            <a:r>
              <a:rPr lang="en-US" sz="2000" dirty="0"/>
              <a:t>predicts value of </a:t>
            </a:r>
            <a:r>
              <a:rPr lang="en-US" sz="2000" dirty="0">
                <a:solidFill>
                  <a:srgbClr val="FF0000"/>
                </a:solidFill>
              </a:rPr>
              <a:t>arbitrary attribute </a:t>
            </a:r>
            <a:r>
              <a:rPr lang="en-US" sz="2000" dirty="0"/>
              <a:t>(or combination)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0000" y="2060280"/>
            <a:ext cx="6248520" cy="639720"/>
            <a:chOff x="1260000" y="2060280"/>
            <a:chExt cx="6248520" cy="639720"/>
          </a:xfrm>
        </p:grpSpPr>
        <p:sp>
          <p:nvSpPr>
            <p:cNvPr id="5" name="Freeform 4"/>
            <p:cNvSpPr/>
            <p:nvPr/>
          </p:nvSpPr>
          <p:spPr>
            <a:xfrm>
              <a:off x="1260000" y="2060280"/>
              <a:ext cx="62485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260000" y="206028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260000" y="270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26000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0852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000" y="3780000"/>
            <a:ext cx="6248520" cy="2179440"/>
            <a:chOff x="1260000" y="3780000"/>
            <a:chExt cx="6248520" cy="2179440"/>
          </a:xfrm>
        </p:grpSpPr>
        <p:sp>
          <p:nvSpPr>
            <p:cNvPr id="11" name="Freeform 10"/>
            <p:cNvSpPr/>
            <p:nvPr/>
          </p:nvSpPr>
          <p:spPr>
            <a:xfrm>
              <a:off x="1260000" y="3780000"/>
              <a:ext cx="6248520" cy="2179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260000" y="378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260000" y="595944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6000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50852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mixed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47DEC-5B97-4399-98A7-02E509CD124C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6885" y="108835"/>
            <a:ext cx="75247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Weather data with mixed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Some attributes have numeric values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9879" y="1800000"/>
            <a:ext cx="7620121" cy="2009520"/>
            <a:chOff x="839879" y="1800000"/>
            <a:chExt cx="7620121" cy="2009520"/>
          </a:xfrm>
        </p:grpSpPr>
        <p:sp>
          <p:nvSpPr>
            <p:cNvPr id="5" name="Freeform 4"/>
            <p:cNvSpPr/>
            <p:nvPr/>
          </p:nvSpPr>
          <p:spPr>
            <a:xfrm>
              <a:off x="6935759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1188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8800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363760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39879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35759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1188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800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3760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879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5759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1188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8800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63760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9879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935759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1188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800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63760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9879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5759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1188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8800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3760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879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35759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1188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8800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63760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9879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39879" y="380952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839879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8460000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39879" y="21348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9879" y="18000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9879" y="4140000"/>
            <a:ext cx="7620121" cy="1685880"/>
            <a:chOff x="839879" y="4140000"/>
            <a:chExt cx="7620121" cy="1685880"/>
          </a:xfrm>
        </p:grpSpPr>
        <p:sp>
          <p:nvSpPr>
            <p:cNvPr id="41" name="Freeform 40"/>
            <p:cNvSpPr/>
            <p:nvPr/>
          </p:nvSpPr>
          <p:spPr>
            <a:xfrm>
              <a:off x="839879" y="414000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9879" y="41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9879" y="582588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39879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8460000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E7EBA65-D2EF-4136-AF35-03833BA4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50" y="3915505"/>
            <a:ext cx="9060475" cy="324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FC3DD-CF77-4250-A78B-607DD43A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스케쥴 변경 공고 </a:t>
            </a:r>
            <a:r>
              <a:rPr lang="en-US" altLang="ko-KR" dirty="0"/>
              <a:t>(5.21(</a:t>
            </a:r>
            <a:r>
              <a:rPr lang="ko-KR" altLang="en-US" dirty="0"/>
              <a:t>월</a:t>
            </a:r>
            <a:r>
              <a:rPr lang="en-US" altLang="ko-KR" dirty="0"/>
              <a:t>) </a:t>
            </a:r>
            <a:r>
              <a:rPr lang="ko-KR" altLang="en-US" dirty="0"/>
              <a:t>예비군 훈련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04844E-D5EC-4FD8-A399-907F6FDF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ym typeface="Wingdings" panose="05000000000000000000" pitchFamily="2" charset="2"/>
              </a:rPr>
              <a:t>원래 스케쥴</a:t>
            </a:r>
            <a:r>
              <a:rPr lang="en-US" altLang="ko-KR" dirty="0">
                <a:sym typeface="Wingdings" panose="05000000000000000000" pitchFamily="2" charset="2"/>
              </a:rPr>
              <a:t>: 5.21, 5.28, 6.4 </a:t>
            </a:r>
            <a:r>
              <a:rPr lang="ko-KR" altLang="en-US" dirty="0">
                <a:sym typeface="Wingdings" panose="05000000000000000000" pitchFamily="2" charset="2"/>
              </a:rPr>
              <a:t>오후 </a:t>
            </a:r>
            <a:r>
              <a:rPr lang="en-US" altLang="ko-KR" dirty="0">
                <a:sym typeface="Wingdings" panose="05000000000000000000" pitchFamily="2" charset="2"/>
              </a:rPr>
              <a:t>6-9</a:t>
            </a:r>
            <a:r>
              <a:rPr lang="ko-KR" altLang="en-US" dirty="0">
                <a:sym typeface="Wingdings" panose="05000000000000000000" pitchFamily="2" charset="2"/>
              </a:rPr>
              <a:t>시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변경된 스케쥴</a:t>
            </a:r>
            <a:r>
              <a:rPr lang="en-US" altLang="ko-KR" dirty="0">
                <a:sym typeface="Wingdings" panose="05000000000000000000" pitchFamily="2" charset="2"/>
              </a:rPr>
              <a:t>: 5.28, 6.4, 6.11 </a:t>
            </a:r>
            <a:r>
              <a:rPr lang="ko-KR" altLang="en-US" dirty="0">
                <a:sym typeface="Wingdings" panose="05000000000000000000" pitchFamily="2" charset="2"/>
              </a:rPr>
              <a:t>오후 </a:t>
            </a:r>
            <a:r>
              <a:rPr lang="en-US" altLang="ko-KR" dirty="0">
                <a:sym typeface="Wingdings" panose="05000000000000000000" pitchFamily="2" charset="2"/>
              </a:rPr>
              <a:t>6-9</a:t>
            </a:r>
            <a:r>
              <a:rPr lang="ko-KR" altLang="en-US" dirty="0">
                <a:sym typeface="Wingdings" panose="05000000000000000000" pitchFamily="2" charset="2"/>
              </a:rPr>
              <a:t>시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46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45700-5CC2-43A1-9D86-566110DC4FDD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DDE0A-FCD3-418A-88EB-3359E6DB09D8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8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16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tact lens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52CBF-7243-40C0-A879-F27F9FC0CCF6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contact lenses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999" y="861118"/>
            <a:ext cx="8820001" cy="5610962"/>
            <a:chOff x="179999" y="861118"/>
            <a:chExt cx="8820001" cy="5610962"/>
          </a:xfrm>
        </p:grpSpPr>
        <p:sp>
          <p:nvSpPr>
            <p:cNvPr id="4" name="Freeform 3"/>
            <p:cNvSpPr/>
            <p:nvPr/>
          </p:nvSpPr>
          <p:spPr>
            <a:xfrm>
              <a:off x="7176960" y="43290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353560" y="43290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6720" y="43290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01080" y="43290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000" y="43290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176960" y="454320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560" y="454320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6720" y="454320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1080" y="454320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000" y="454320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6960" y="4757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53560" y="4757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6720" y="4757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1080" y="4757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9999" y="4757760"/>
              <a:ext cx="2099877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(</a:t>
              </a:r>
              <a:r>
                <a:rPr lang="ko-KR" alt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노안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76960" y="4971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560" y="4971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6720" y="4971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01080" y="4971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0000" y="4971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76960" y="5186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3560" y="5186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16720" y="5186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01080" y="5186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000" y="5186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76960" y="5400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53560" y="5400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16720" y="5400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01080" y="5400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0000" y="5400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76960" y="5614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3560" y="5614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16720" y="5614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01080" y="5614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5614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960" y="582912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53560" y="582912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16720" y="582912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01080" y="582912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0000" y="582912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76960" y="604367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560" y="604367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6720" y="604367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1080" y="604367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0000" y="604367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76960" y="6257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53560" y="6257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16720" y="6257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1080" y="6257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0000" y="6257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76960" y="41148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53560" y="41148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16720" y="41148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1080" y="41148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000" y="41148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960" y="390024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3560" y="390024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16720" y="390024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1080" y="390024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390024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76960" y="36860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53560" y="36860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16720" y="36860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1080" y="36860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36860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76960" y="34718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53560" y="34718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16720" y="34718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01080" y="34718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0000" y="34718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76960" y="325727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53560" y="325727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6720" y="325727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1080" y="325727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0000" y="325727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76960" y="30430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3560" y="30430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816720" y="30430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01080" y="30430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9999" y="3043080"/>
              <a:ext cx="2160241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</a:t>
              </a:r>
              <a:r>
                <a:rPr lang="en-US" sz="14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(</a:t>
              </a:r>
              <a:r>
                <a:rPr lang="ko-KR" alt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노안 전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76960" y="2828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53560" y="2828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16720" y="2828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01080" y="2828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000" y="2828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76960" y="26146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53560" y="26146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816720" y="26146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01080" y="26146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0000" y="26146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76960" y="240011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3560" y="240011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16720" y="240011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01080" y="240011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000" y="240011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6960" y="2185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53560" y="2185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6720" y="2185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01080" y="2185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(</a:t>
              </a:r>
              <a:r>
                <a:rPr lang="ko-KR" alt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원시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80000" y="2185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6960" y="1971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53560" y="1971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816720" y="1971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01080" y="1971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000" y="1971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76960" y="1757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53560" y="1757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816720" y="1757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1080" y="1757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000" y="1757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76960" y="1542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53560" y="1542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16720" y="1542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801080" y="1542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0000" y="1542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76960" y="1328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353560" y="1328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16720" y="1328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801080" y="1328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 (</a:t>
              </a:r>
              <a:r>
                <a:rPr lang="ko-KR" alt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근시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0000" y="1328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76960" y="900000"/>
              <a:ext cx="18230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3560" y="900000"/>
              <a:ext cx="182339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 (</a:t>
              </a:r>
              <a:r>
                <a:rPr lang="ko-KR" altLang="en-US" sz="14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눈물분비율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816720" y="900000"/>
              <a:ext cx="1536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 (</a:t>
              </a:r>
              <a:r>
                <a:rPr lang="ko-KR" alt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난시여부</a:t>
              </a:r>
              <a:r>
                <a:rPr lang="en-US" altLang="ko-KR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01080" y="861118"/>
              <a:ext cx="20156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  <a:r>
                <a:rPr lang="en-US" sz="14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(</a:t>
              </a:r>
              <a:r>
                <a:rPr lang="ko-KR" altLang="en-US" sz="14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근시</a:t>
              </a:r>
              <a:r>
                <a:rPr lang="en-US" altLang="ko-KR" sz="14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/</a:t>
              </a:r>
              <a:r>
                <a:rPr lang="ko-KR" altLang="en-US" sz="14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원시</a:t>
              </a:r>
              <a:r>
                <a:rPr lang="en-US" altLang="ko-KR" sz="14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4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80000" y="900000"/>
              <a:ext cx="16210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180000" y="64720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900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180000" y="132876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9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2955959" y="187019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complete and correct rul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54DBC-2500-4123-92EC-3CBE91ED30BB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41051" y="-192348"/>
            <a:ext cx="7343775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complete and correct rule 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879" y="1260000"/>
            <a:ext cx="7620121" cy="4573440"/>
            <a:chOff x="839879" y="1260000"/>
            <a:chExt cx="7620121" cy="4573440"/>
          </a:xfrm>
        </p:grpSpPr>
        <p:sp>
          <p:nvSpPr>
            <p:cNvPr id="4" name="Freeform 3"/>
            <p:cNvSpPr/>
            <p:nvPr/>
          </p:nvSpPr>
          <p:spPr>
            <a:xfrm>
              <a:off x="839879" y="1260000"/>
              <a:ext cx="7620120" cy="457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myope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no 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hypermetrope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myope and astigmatic = yes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young and astigmatic = yes 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9879" y="126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9879" y="583344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9879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decision tree for thi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5EDC1-0AA3-4B2A-B585-E3178810F359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19250" y="-179388"/>
            <a:ext cx="7524750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decision tree for this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43" y="1120996"/>
            <a:ext cx="5396754" cy="4963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540C2-82A9-4020-82CF-46A2D222F3A3}"/>
              </a:ext>
            </a:extLst>
          </p:cNvPr>
          <p:cNvSpPr txBox="1"/>
          <p:nvPr/>
        </p:nvSpPr>
        <p:spPr>
          <a:xfrm>
            <a:off x="4293031" y="14258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눈물분비율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9B23D-3038-4107-9529-AC947D33390C}"/>
              </a:ext>
            </a:extLst>
          </p:cNvPr>
          <p:cNvSpPr txBox="1"/>
          <p:nvPr/>
        </p:nvSpPr>
        <p:spPr>
          <a:xfrm>
            <a:off x="4827627" y="27561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난시여부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96A2A-D1ED-4334-9FBC-E40375A31BEE}"/>
              </a:ext>
            </a:extLst>
          </p:cNvPr>
          <p:cNvSpPr txBox="1"/>
          <p:nvPr/>
        </p:nvSpPr>
        <p:spPr>
          <a:xfrm>
            <a:off x="6221731" y="412513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</a:t>
            </a:r>
            <a:r>
              <a:rPr lang="en-US" altLang="ko-KR" dirty="0"/>
              <a:t>/</a:t>
            </a:r>
            <a:r>
              <a:rPr lang="ko-KR" altLang="en-US" dirty="0"/>
              <a:t>원시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iris flo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A1A48-C11A-41FD-AFAE-7AAB197880D0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187" y="-13147"/>
            <a:ext cx="7860124" cy="813614"/>
          </a:xfrm>
        </p:spPr>
        <p:txBody>
          <a:bodyPr wrap="square" lIns="90360" tIns="44280" rIns="90360" bIns="44280" anchorCtr="1">
            <a:normAutofit fontScale="90000"/>
          </a:bodyPr>
          <a:lstStyle/>
          <a:p>
            <a:pPr lvl="0"/>
            <a:r>
              <a:rPr lang="en-US" sz="3600" dirty="0"/>
              <a:t>Classifying iris flowers (</a:t>
            </a:r>
            <a:r>
              <a:rPr lang="ko-KR" altLang="en-US" sz="3600" dirty="0"/>
              <a:t>카테고리 예측</a:t>
            </a:r>
            <a:r>
              <a:rPr lang="en-US" altLang="ko-KR" sz="3600" dirty="0"/>
              <a:t>, pp. 59)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032120"/>
            <a:ext cx="8796233" cy="3716280"/>
            <a:chOff x="0" y="1032120"/>
            <a:chExt cx="8796233" cy="3716280"/>
          </a:xfrm>
        </p:grpSpPr>
        <p:sp>
          <p:nvSpPr>
            <p:cNvPr id="4" name="Freeform 3"/>
            <p:cNvSpPr/>
            <p:nvPr/>
          </p:nvSpPr>
          <p:spPr>
            <a:xfrm>
              <a:off x="5956199" y="441324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11680" y="441324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378240" y="441324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440" y="441324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7120" y="441324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441324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956199" y="340848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1680" y="340848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8240" y="340848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44440" y="340848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120" y="340848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340848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56199" y="240372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1680" y="240372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240" y="240372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44440" y="240372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7120" y="240372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0" y="240372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56199" y="407844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11680" y="407844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78240" y="407844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4440" y="407844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2.7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7120" y="407844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5.8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0" y="407844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102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0" y="374328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3073679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0" y="2738519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0" y="206856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0" y="173376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0" y="139860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6199" y="3743280"/>
              <a:ext cx="2840034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 (</a:t>
              </a:r>
              <a:r>
                <a:rPr lang="ko-KR" alt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북미산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붓꽃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11680" y="374328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78240" y="374328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4440" y="374328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3.3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120" y="374328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56199" y="3073679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11680" y="3073679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8240" y="3073679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4440" y="3073679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120" y="3073679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6.4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56199" y="2738519"/>
              <a:ext cx="2203658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 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붓꽃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11680" y="2738519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78240" y="2738519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4.7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4440" y="2738519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7120" y="2738519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7.0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56199" y="206856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</a:t>
              </a:r>
              <a:r>
                <a:rPr 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setosa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11680" y="206856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8240" y="206856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44440" y="206856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7120" y="206856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4.9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56199" y="1733760"/>
              <a:ext cx="2138394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</a:t>
              </a:r>
              <a:r>
                <a:rPr 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setosa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(</a:t>
              </a:r>
              <a:r>
                <a:rPr lang="ko-KR" altLang="en-US" sz="1600" b="0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부채붓꽃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11680" y="173376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78240" y="173376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44440" y="173376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3.5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120" y="173376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56199" y="139860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11680" y="1032120"/>
              <a:ext cx="1244520" cy="701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width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꽃잎 폭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78240" y="1032121"/>
              <a:ext cx="1333440" cy="701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length 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꽃잎 길이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44440" y="1042921"/>
              <a:ext cx="1333800" cy="6908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width (</a:t>
              </a:r>
              <a:r>
                <a:rPr lang="ko-KR" alt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꽃받침 폭</a:t>
              </a:r>
              <a:r>
                <a:rPr lang="en-US" altLang="ko-KR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7120" y="1042922"/>
              <a:ext cx="1417320" cy="6908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length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꽃받침 길이</a:t>
              </a:r>
              <a:r>
                <a:rPr lang="en-US" altLang="ko-KR" sz="1600" dirty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)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7467479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67479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7467479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467479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467479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467479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7467479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467479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467479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467479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27120" y="13986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0" y="13986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0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27120" y="47484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0" y="47484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0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0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0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0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0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0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0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0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Straight Connector 86"/>
            <p:cNvSpPr/>
            <p:nvPr/>
          </p:nvSpPr>
          <p:spPr>
            <a:xfrm>
              <a:off x="0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627120" y="173376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479" y="5094360"/>
            <a:ext cx="8821236" cy="1025640"/>
            <a:chOff x="609479" y="5094360"/>
            <a:chExt cx="8821236" cy="1025640"/>
          </a:xfrm>
        </p:grpSpPr>
        <p:sp>
          <p:nvSpPr>
            <p:cNvPr id="90" name="Freeform 89"/>
            <p:cNvSpPr/>
            <p:nvPr/>
          </p:nvSpPr>
          <p:spPr>
            <a:xfrm>
              <a:off x="609479" y="5094360"/>
              <a:ext cx="8821236" cy="1025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petal length(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꽃잎 길이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 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&lt; 2.45 then Iris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setosa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(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부채붓꽃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sepal width(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꽃받침 폭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&lt; 2.10 then Iris versicolor(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북미산붓꽃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609480" y="509436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609480" y="612000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60948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39116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CPU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052B2A-10F7-4741-88EF-55AE23549FBF}" type="slidenum">
              <a:t>26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700201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Example: 209 different computer configurations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598"/>
              </a:spcBef>
            </a:pPr>
            <a:r>
              <a:rPr lang="en-US" sz="2400" dirty="0"/>
              <a:t>Linear regression function (</a:t>
            </a:r>
            <a:r>
              <a:rPr lang="ko-KR" altLang="en-US" sz="2400" dirty="0"/>
              <a:t>선형 회귀 방정식</a:t>
            </a:r>
            <a:r>
              <a:rPr lang="en-US" altLang="ko-KR" sz="2400" dirty="0"/>
              <a:t>)</a:t>
            </a:r>
            <a:endParaRPr lang="en-US" sz="24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20000" y="-179388"/>
            <a:ext cx="8424000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Predicting CPU performance (</a:t>
            </a:r>
            <a:r>
              <a:rPr lang="ko-KR" altLang="en-US" sz="3600" dirty="0" err="1"/>
              <a:t>수치값</a:t>
            </a:r>
            <a:r>
              <a:rPr lang="ko-KR" altLang="en-US" sz="3600" dirty="0"/>
              <a:t> 예측</a:t>
            </a:r>
            <a:r>
              <a:rPr lang="en-US" altLang="ko-KR" sz="3600" dirty="0"/>
              <a:t>)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5" name="Freeform 4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80000" y="5220000"/>
            <a:ext cx="7620120" cy="639720"/>
            <a:chOff x="1080000" y="5220000"/>
            <a:chExt cx="7620120" cy="639720"/>
          </a:xfrm>
        </p:grpSpPr>
        <p:sp>
          <p:nvSpPr>
            <p:cNvPr id="80" name="Freeform 79"/>
            <p:cNvSpPr/>
            <p:nvPr/>
          </p:nvSpPr>
          <p:spPr>
            <a:xfrm>
              <a:off x="1080000" y="5220000"/>
              <a:ext cx="76201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855359" marR="0" lvl="0" indent="-855359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855359" algn="l"/>
                  <a:tab pos="914039" algn="l"/>
                  <a:tab pos="1828439" algn="l"/>
                  <a:tab pos="2742839" algn="l"/>
                  <a:tab pos="3657239" algn="l"/>
                  <a:tab pos="4571639" algn="l"/>
                  <a:tab pos="5486039" algn="l"/>
                  <a:tab pos="6400439" algn="l"/>
                  <a:tab pos="7314838" algn="l"/>
                  <a:tab pos="8229238" algn="l"/>
                  <a:tab pos="9143639" algn="l"/>
                  <a:tab pos="10058039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	-55.9 + 0.0489 MYCT + 0.0153 MMIN + 0.0056 MMAX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+ 0.6410 CACH - 0.2700 CHMIN + 1.480 CHMAX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080000" y="522000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080000" y="585972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108000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70012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A4B5C93F-18C5-4DE9-849F-475521DD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939" y="4320957"/>
            <a:ext cx="9115971" cy="22735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from labor negot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D8B41-0901-4CE9-94D4-CF8F161C12A3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244" y="-133418"/>
            <a:ext cx="9089756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from labor negotiations (</a:t>
            </a:r>
            <a:r>
              <a:rPr lang="ko-KR" altLang="en-US" sz="3600" dirty="0"/>
              <a:t>노조 협상</a:t>
            </a:r>
            <a:r>
              <a:rPr lang="en-US" altLang="ko-KR" sz="3600" dirty="0"/>
              <a:t>, pp.</a:t>
            </a:r>
            <a:r>
              <a:rPr lang="ko-KR" altLang="en-US" sz="3600" dirty="0"/>
              <a:t> </a:t>
            </a:r>
            <a:r>
              <a:rPr lang="en-US" altLang="ko-KR" sz="3600" dirty="0"/>
              <a:t>62)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0000" y="1421640"/>
            <a:ext cx="8640000" cy="3978360"/>
            <a:chOff x="180000" y="1421640"/>
            <a:chExt cx="8640000" cy="3978360"/>
          </a:xfrm>
        </p:grpSpPr>
        <p:sp>
          <p:nvSpPr>
            <p:cNvPr id="4" name="Freeform 3"/>
            <p:cNvSpPr/>
            <p:nvPr/>
          </p:nvSpPr>
          <p:spPr>
            <a:xfrm>
              <a:off x="816804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51608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6376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1180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948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bad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114720" y="5158440"/>
              <a:ext cx="24447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{good,bad}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000" y="5158440"/>
              <a:ext cx="29347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Acceptability of contract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6804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half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1608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6376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1180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5948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4720" y="494423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000" y="494423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Health plan contribution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6804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08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6376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1180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948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14720" y="47300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7300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Bereavement assistance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804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1608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6376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1180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5948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14720" y="45158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0000" y="45158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Dental plan contribution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6804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1608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6376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180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5948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4720" y="430127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430127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Long-term disability assistance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6804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1608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6376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1180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5948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14720" y="408708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{below-avg,avg,gen}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0000" y="408708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Vacation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6804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08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86376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1180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15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5948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14720" y="387287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days)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000" y="387287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Statutory holidays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816804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1608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6376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21180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5948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14720" y="3634560"/>
              <a:ext cx="24447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80000" y="3634560"/>
              <a:ext cx="29347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Education allowance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0000" y="342036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Shift-work supplement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0000" y="31950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Standby pay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000" y="2967839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Pension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2740680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Working hours per week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0000" y="251532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Cost of living adjustment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0000" y="228996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third year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0000" y="20646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second year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000" y="185040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first year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163583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Duration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0000" y="14216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6804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1608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6376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1180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5948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14720" y="342036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6804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1608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6376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1180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13%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5948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14720" y="31950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6804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1608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6376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180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55948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14720" y="2967839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{none,ret-allw, empl-cntr}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6804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1608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86376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621180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5948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28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14720" y="2740680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hours)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816804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1608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6376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1180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tcf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5948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14720" y="251532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{none,tcf,tc}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16804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1608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86376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21180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5948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114720" y="228996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6804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4.0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51608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6376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4.4%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1180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55948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4720" y="20646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16804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1608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6376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4.3%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1180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5948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2%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114720" y="185040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6804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51608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86376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1180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5948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114720" y="163583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years)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6804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608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86376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1180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55948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4720" y="14216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142164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180000" y="540000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882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180000" y="1635839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 for the labo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4EB36-0C8C-40DD-BB7C-025B6F34CBBD}" type="slidenum">
              <a:t>28</a:t>
            </a:fld>
            <a:endParaRPr lang="en-US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679555" y="-65088"/>
            <a:ext cx="7618412" cy="900113"/>
          </a:xfrm>
        </p:spPr>
        <p:txBody>
          <a:bodyPr wrap="square" lIns="90360" tIns="44280" rIns="90360" bIns="44280" anchorCtr="1">
            <a:noAutofit/>
          </a:bodyPr>
          <a:lstStyle/>
          <a:p>
            <a:pPr lvl="0" algn="r"/>
            <a:r>
              <a:rPr lang="en-US" sz="3600" dirty="0"/>
              <a:t>Decision trees for the labor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47" y="1127476"/>
            <a:ext cx="3011553" cy="339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91" y="2370541"/>
            <a:ext cx="5401270" cy="3610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927551-69F0-4E4F-B86A-FFDF0FE3212F}"/>
              </a:ext>
            </a:extLst>
          </p:cNvPr>
          <p:cNvSpPr txBox="1"/>
          <p:nvPr/>
        </p:nvSpPr>
        <p:spPr>
          <a:xfrm>
            <a:off x="2595992" y="2185875"/>
            <a:ext cx="144906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법정공휴일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9B9A0-1189-4CBF-B8C3-7C02F6DDD905}"/>
              </a:ext>
            </a:extLst>
          </p:cNvPr>
          <p:cNvSpPr txBox="1"/>
          <p:nvPr/>
        </p:nvSpPr>
        <p:spPr>
          <a:xfrm>
            <a:off x="7609589" y="3609136"/>
            <a:ext cx="144906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법정공휴일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AD15874-F21C-4C96-A396-BCC7CDE0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21" y="2555206"/>
            <a:ext cx="5638258" cy="3937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ybean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79FBC-3DA7-4C93-B439-4314FD1E1994}" type="slidenum">
              <a:t>29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54241" y="0"/>
            <a:ext cx="9143998" cy="734865"/>
          </a:xfrm>
        </p:spPr>
        <p:txBody>
          <a:bodyPr wrap="square" lIns="90360" tIns="44280" rIns="90360" bIns="44280" anchorCtr="1">
            <a:normAutofit fontScale="90000"/>
          </a:bodyPr>
          <a:lstStyle/>
          <a:p>
            <a:pPr lvl="0"/>
            <a:r>
              <a:rPr lang="en-US" sz="3600" dirty="0"/>
              <a:t>Soybean classification (</a:t>
            </a:r>
            <a:r>
              <a:rPr lang="ko-KR" altLang="en-US" sz="3600" dirty="0"/>
              <a:t>콩의 질병 진단 규칙 사례</a:t>
            </a:r>
            <a:r>
              <a:rPr lang="en-US" altLang="ko-KR" sz="3600" dirty="0"/>
              <a:t>, pp.65)</a:t>
            </a: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4958279" y="6075360"/>
            <a:ext cx="4363951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 err="1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Diaporthe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stem canker (</a:t>
            </a:r>
            <a:r>
              <a:rPr lang="ko-KR" altLang="en-US" sz="1600" b="0" i="0" u="none" strike="noStrike" baseline="0" dirty="0" err="1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검은점</a:t>
            </a:r>
            <a:r>
              <a:rPr lang="ko-KR" alt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무늬 </a:t>
            </a:r>
            <a:r>
              <a:rPr lang="ko-KR" altLang="en-US" sz="1600" b="0" i="0" u="none" strike="noStrike" baseline="0" dirty="0" err="1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화부병</a:t>
            </a:r>
            <a:r>
              <a:rPr lang="en-US" altLang="ko-KR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)</a:t>
            </a:r>
            <a:endParaRPr lang="en-US" sz="1600" b="0" i="0" u="none" strike="noStrike" baseline="0" dirty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36600" y="607536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19</a:t>
            </a:r>
          </a:p>
        </p:txBody>
      </p:sp>
      <p:sp>
        <p:nvSpPr>
          <p:cNvPr id="6" name="Freeform 5"/>
          <p:cNvSpPr/>
          <p:nvPr/>
        </p:nvSpPr>
        <p:spPr>
          <a:xfrm>
            <a:off x="1785600" y="607536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0880" y="607536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Diagnosis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 dirty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(</a:t>
            </a:r>
            <a:r>
              <a:rPr lang="ko-KR" altLang="en-US" sz="1600" i="1" dirty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진단명</a:t>
            </a:r>
            <a:r>
              <a:rPr lang="en-US" altLang="ko-KR" sz="1600" i="1" dirty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)</a:t>
            </a:r>
            <a:endParaRPr lang="en-US" sz="1600" b="0" i="1" u="none" strike="noStrike" baseline="0" dirty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8840" y="577692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9" name="Freeform 8"/>
          <p:cNvSpPr/>
          <p:nvPr/>
        </p:nvSpPr>
        <p:spPr>
          <a:xfrm>
            <a:off x="3936600" y="577692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>
          <a:xfrm>
            <a:off x="1785600" y="577692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880" y="577692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Root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28840" y="547847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36600" y="547847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85600" y="547847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0880" y="547847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28840" y="518004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36600" y="518004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85600" y="518004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Stem lodging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0880" y="518004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28840" y="488160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36600" y="488160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85600" y="488160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80880" y="488160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Stem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028840" y="458315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936600" y="458315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5600" y="458315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80880" y="458315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28840" y="4338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936600" y="4338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1785600" y="4338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Leaf spot size</a:t>
            </a:r>
          </a:p>
        </p:txBody>
      </p:sp>
      <p:sp>
        <p:nvSpPr>
          <p:cNvPr id="31" name="Freeform 30"/>
          <p:cNvSpPr/>
          <p:nvPr/>
        </p:nvSpPr>
        <p:spPr>
          <a:xfrm>
            <a:off x="380880" y="4338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28840" y="4094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33" name="Freeform 32"/>
          <p:cNvSpPr/>
          <p:nvPr/>
        </p:nvSpPr>
        <p:spPr>
          <a:xfrm>
            <a:off x="3936600" y="4094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85600" y="4094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35" name="Freeform 34"/>
          <p:cNvSpPr/>
          <p:nvPr/>
        </p:nvSpPr>
        <p:spPr>
          <a:xfrm>
            <a:off x="380880" y="4094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Leaf</a:t>
            </a:r>
          </a:p>
        </p:txBody>
      </p:sp>
      <p:sp>
        <p:nvSpPr>
          <p:cNvPr id="36" name="Freeform 35"/>
          <p:cNvSpPr/>
          <p:nvPr/>
        </p:nvSpPr>
        <p:spPr>
          <a:xfrm>
            <a:off x="5028840" y="3849839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37" name="Freeform 36"/>
          <p:cNvSpPr/>
          <p:nvPr/>
        </p:nvSpPr>
        <p:spPr>
          <a:xfrm>
            <a:off x="3936600" y="3849839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38" name="Freeform 37"/>
          <p:cNvSpPr/>
          <p:nvPr/>
        </p:nvSpPr>
        <p:spPr>
          <a:xfrm>
            <a:off x="1785600" y="3849839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Fruit spots</a:t>
            </a:r>
          </a:p>
        </p:txBody>
      </p:sp>
      <p:sp>
        <p:nvSpPr>
          <p:cNvPr id="39" name="Freeform 38"/>
          <p:cNvSpPr/>
          <p:nvPr/>
        </p:nvSpPr>
        <p:spPr>
          <a:xfrm>
            <a:off x="380880" y="3849839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028840" y="3360600"/>
            <a:ext cx="23623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41" name="Freeform 40"/>
          <p:cNvSpPr/>
          <p:nvPr/>
        </p:nvSpPr>
        <p:spPr>
          <a:xfrm>
            <a:off x="3936600" y="3360600"/>
            <a:ext cx="109224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2" name="Freeform 41"/>
          <p:cNvSpPr/>
          <p:nvPr/>
        </p:nvSpPr>
        <p:spPr>
          <a:xfrm>
            <a:off x="1785600" y="3360600"/>
            <a:ext cx="2437688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 of fruit pods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0880" y="3360600"/>
            <a:ext cx="14047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Fruit</a:t>
            </a:r>
          </a:p>
        </p:txBody>
      </p:sp>
      <p:sp>
        <p:nvSpPr>
          <p:cNvPr id="44" name="Freeform 43"/>
          <p:cNvSpPr/>
          <p:nvPr/>
        </p:nvSpPr>
        <p:spPr>
          <a:xfrm>
            <a:off x="5028840" y="31161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936600" y="31161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785600" y="31161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80880" y="311616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48" name="Freeform 47"/>
          <p:cNvSpPr/>
          <p:nvPr/>
        </p:nvSpPr>
        <p:spPr>
          <a:xfrm>
            <a:off x="5028840" y="2871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Absent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3936600" y="2871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0" name="Freeform 49"/>
          <p:cNvSpPr/>
          <p:nvPr/>
        </p:nvSpPr>
        <p:spPr>
          <a:xfrm>
            <a:off x="1785600" y="2871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Mold growth</a:t>
            </a:r>
          </a:p>
        </p:txBody>
      </p:sp>
      <p:sp>
        <p:nvSpPr>
          <p:cNvPr id="51" name="Freeform 50"/>
          <p:cNvSpPr/>
          <p:nvPr/>
        </p:nvSpPr>
        <p:spPr>
          <a:xfrm>
            <a:off x="380880" y="2871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28840" y="2627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53" name="Freeform 52"/>
          <p:cNvSpPr/>
          <p:nvPr/>
        </p:nvSpPr>
        <p:spPr>
          <a:xfrm>
            <a:off x="3936600" y="2627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85600" y="2627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380880" y="2627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Seed</a:t>
            </a:r>
          </a:p>
        </p:txBody>
      </p:sp>
      <p:sp>
        <p:nvSpPr>
          <p:cNvPr id="56" name="Freeform 55"/>
          <p:cNvSpPr/>
          <p:nvPr/>
        </p:nvSpPr>
        <p:spPr>
          <a:xfrm>
            <a:off x="5028840" y="238284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936600" y="238284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785600" y="238284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0880" y="238284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28840" y="213840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Above normal</a:t>
            </a:r>
          </a:p>
        </p:txBody>
      </p:sp>
      <p:sp>
        <p:nvSpPr>
          <p:cNvPr id="61" name="Freeform 60"/>
          <p:cNvSpPr/>
          <p:nvPr/>
        </p:nvSpPr>
        <p:spPr>
          <a:xfrm>
            <a:off x="3936600" y="213840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2" name="Freeform 61"/>
          <p:cNvSpPr/>
          <p:nvPr/>
        </p:nvSpPr>
        <p:spPr>
          <a:xfrm>
            <a:off x="1785600" y="213840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Precipitation</a:t>
            </a:r>
          </a:p>
        </p:txBody>
      </p:sp>
      <p:sp>
        <p:nvSpPr>
          <p:cNvPr id="63" name="Freeform 62"/>
          <p:cNvSpPr/>
          <p:nvPr/>
        </p:nvSpPr>
        <p:spPr>
          <a:xfrm>
            <a:off x="380880" y="213840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028840" y="18939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July</a:t>
            </a:r>
          </a:p>
        </p:txBody>
      </p:sp>
      <p:sp>
        <p:nvSpPr>
          <p:cNvPr id="65" name="Freeform 64"/>
          <p:cNvSpPr/>
          <p:nvPr/>
        </p:nvSpPr>
        <p:spPr>
          <a:xfrm>
            <a:off x="3936600" y="18939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66" name="Freeform 65"/>
          <p:cNvSpPr/>
          <p:nvPr/>
        </p:nvSpPr>
        <p:spPr>
          <a:xfrm>
            <a:off x="1785600" y="18939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Time of occurrence</a:t>
            </a:r>
          </a:p>
        </p:txBody>
      </p:sp>
      <p:sp>
        <p:nvSpPr>
          <p:cNvPr id="67" name="Freeform 66"/>
          <p:cNvSpPr/>
          <p:nvPr/>
        </p:nvSpPr>
        <p:spPr>
          <a:xfrm>
            <a:off x="180000" y="1893960"/>
            <a:ext cx="16056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Environment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8840" y="1355760"/>
            <a:ext cx="23623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Sample value</a:t>
            </a:r>
          </a:p>
        </p:txBody>
      </p:sp>
      <p:sp>
        <p:nvSpPr>
          <p:cNvPr id="69" name="Freeform 68"/>
          <p:cNvSpPr/>
          <p:nvPr/>
        </p:nvSpPr>
        <p:spPr>
          <a:xfrm>
            <a:off x="3936600" y="1355760"/>
            <a:ext cx="109224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Number of values</a:t>
            </a:r>
          </a:p>
        </p:txBody>
      </p:sp>
      <p:sp>
        <p:nvSpPr>
          <p:cNvPr id="70" name="Freeform 69"/>
          <p:cNvSpPr/>
          <p:nvPr/>
        </p:nvSpPr>
        <p:spPr>
          <a:xfrm>
            <a:off x="1785600" y="1355760"/>
            <a:ext cx="215100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Attribute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80880" y="1355760"/>
            <a:ext cx="14047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>
            <a:off x="380880" y="1355760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>
            <a:off x="380880" y="6373799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38088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739116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785600" y="18939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>
            <a:off x="1785600" y="13557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1785600" y="6373799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>
            <a:off x="38088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>
            <a:off x="38088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>
            <a:off x="38088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38088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3" name="Straight Connector 82"/>
          <p:cNvSpPr/>
          <p:nvPr/>
        </p:nvSpPr>
        <p:spPr>
          <a:xfrm>
            <a:off x="38088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>
            <a:off x="38088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5" name="Straight Connector 84"/>
          <p:cNvSpPr/>
          <p:nvPr/>
        </p:nvSpPr>
        <p:spPr>
          <a:xfrm>
            <a:off x="38088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6" name="Straight Connector 85"/>
          <p:cNvSpPr/>
          <p:nvPr/>
        </p:nvSpPr>
        <p:spPr>
          <a:xfrm>
            <a:off x="38088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>
            <a:off x="38088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>
            <a:off x="38088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9" name="Straight Connector 88"/>
          <p:cNvSpPr/>
          <p:nvPr/>
        </p:nvSpPr>
        <p:spPr>
          <a:xfrm>
            <a:off x="38088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0" name="Straight Connector 89"/>
          <p:cNvSpPr/>
          <p:nvPr/>
        </p:nvSpPr>
        <p:spPr>
          <a:xfrm>
            <a:off x="38088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>
            <a:off x="38088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2" name="Straight Connector 91"/>
          <p:cNvSpPr/>
          <p:nvPr/>
        </p:nvSpPr>
        <p:spPr>
          <a:xfrm>
            <a:off x="38088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3" name="Straight Connector 92"/>
          <p:cNvSpPr/>
          <p:nvPr/>
        </p:nvSpPr>
        <p:spPr>
          <a:xfrm>
            <a:off x="38088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4" name="Straight Connector 93"/>
          <p:cNvSpPr/>
          <p:nvPr/>
        </p:nvSpPr>
        <p:spPr>
          <a:xfrm>
            <a:off x="38088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739116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6" name="Straight Connector 95"/>
          <p:cNvSpPr/>
          <p:nvPr/>
        </p:nvSpPr>
        <p:spPr>
          <a:xfrm>
            <a:off x="739116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739116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8" name="Straight Connector 97"/>
          <p:cNvSpPr/>
          <p:nvPr/>
        </p:nvSpPr>
        <p:spPr>
          <a:xfrm>
            <a:off x="739116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9" name="Straight Connector 98"/>
          <p:cNvSpPr/>
          <p:nvPr/>
        </p:nvSpPr>
        <p:spPr>
          <a:xfrm>
            <a:off x="739116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0" name="Straight Connector 99"/>
          <p:cNvSpPr/>
          <p:nvPr/>
        </p:nvSpPr>
        <p:spPr>
          <a:xfrm>
            <a:off x="739116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1" name="Straight Connector 100"/>
          <p:cNvSpPr/>
          <p:nvPr/>
        </p:nvSpPr>
        <p:spPr>
          <a:xfrm>
            <a:off x="739116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2" name="Straight Connector 101"/>
          <p:cNvSpPr/>
          <p:nvPr/>
        </p:nvSpPr>
        <p:spPr>
          <a:xfrm>
            <a:off x="739116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3" name="Straight Connector 102"/>
          <p:cNvSpPr/>
          <p:nvPr/>
        </p:nvSpPr>
        <p:spPr>
          <a:xfrm>
            <a:off x="739116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4" name="Straight Connector 103"/>
          <p:cNvSpPr/>
          <p:nvPr/>
        </p:nvSpPr>
        <p:spPr>
          <a:xfrm>
            <a:off x="739116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5" name="Straight Connector 104"/>
          <p:cNvSpPr/>
          <p:nvPr/>
        </p:nvSpPr>
        <p:spPr>
          <a:xfrm>
            <a:off x="739116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6" name="Straight Connector 105"/>
          <p:cNvSpPr/>
          <p:nvPr/>
        </p:nvSpPr>
        <p:spPr>
          <a:xfrm>
            <a:off x="739116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739116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739116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739116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739116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1, What’s it all about?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Frank,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M. A. Hall, and C. J. Pal</a:t>
            </a: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ole of domain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1BE6-3F8F-4D24-BEDF-ADE0B3520EC8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role of domain knowledge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4294967295"/>
          </p:nvPr>
        </p:nvSpPr>
        <p:spPr>
          <a:xfrm>
            <a:off x="914400" y="5906295"/>
            <a:ext cx="8229600" cy="9001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But in this domain, “leaf condition is normal” implies</a:t>
            </a:r>
            <a:br>
              <a:rPr lang="en-US" sz="2400" dirty="0"/>
            </a:br>
            <a:r>
              <a:rPr lang="en-US" sz="2400" dirty="0"/>
              <a:t>“leaf malformation is absent”!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2019" y="1622161"/>
            <a:ext cx="7555003" cy="1793880"/>
            <a:chOff x="1981080" y="1635120"/>
            <a:chExt cx="6041853" cy="1793880"/>
          </a:xfrm>
        </p:grpSpPr>
        <p:sp>
          <p:nvSpPr>
            <p:cNvPr id="4" name="Freeform 3"/>
            <p:cNvSpPr/>
            <p:nvPr/>
          </p:nvSpPr>
          <p:spPr>
            <a:xfrm>
              <a:off x="1981080" y="1635120"/>
              <a:ext cx="6041853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condition is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줄기 궤양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 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is below soil line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rhizoctonia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root rot 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무 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잎마름병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981080" y="1635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981080" y="3429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8108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2012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70939" y="3593161"/>
            <a:ext cx="7650161" cy="1793880"/>
            <a:chOff x="1979999" y="3606120"/>
            <a:chExt cx="7144409" cy="1793880"/>
          </a:xfrm>
        </p:grpSpPr>
        <p:sp>
          <p:nvSpPr>
            <p:cNvPr id="10" name="Freeform 9"/>
            <p:cNvSpPr/>
            <p:nvPr/>
          </p:nvSpPr>
          <p:spPr>
            <a:xfrm>
              <a:off x="1979999" y="3606120"/>
              <a:ext cx="7144409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malformation(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잎 기형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absent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줄기 궤양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below soil line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rhizoctonia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root rot (</a:t>
              </a:r>
              <a:r>
                <a:rPr lang="ko-KR" alt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무 </a:t>
              </a:r>
              <a:r>
                <a:rPr lang="ko-KR" alt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잎마름병</a:t>
              </a:r>
              <a:r>
                <a:rPr lang="en-US" altLang="ko-KR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)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980000" y="3606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980000" y="5400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98000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1904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elded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41B88-F0D4-4D34-B557-435839D40836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41637"/>
            <a:ext cx="8588375" cy="506309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Processing loan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Electricity supply forecasting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Diagnosis of machine faults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Marketing and sales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Separating crude oil and natural gas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Reducing banding in rotogravure printing (</a:t>
            </a:r>
            <a:r>
              <a:rPr lang="ko-KR" altLang="en-US" sz="2200" dirty="0">
                <a:solidFill>
                  <a:srgbClr val="B2B2B2"/>
                </a:solidFill>
              </a:rPr>
              <a:t>윤전 프린팅 시스템</a:t>
            </a:r>
            <a:r>
              <a:rPr lang="en-US" altLang="ko-KR" sz="2200" dirty="0">
                <a:solidFill>
                  <a:srgbClr val="B2B2B2"/>
                </a:solidFill>
              </a:rPr>
              <a:t>)</a:t>
            </a:r>
            <a:endParaRPr lang="en-US" sz="2200" dirty="0">
              <a:solidFill>
                <a:srgbClr val="B2B2B2"/>
              </a:solidFill>
            </a:endParaRP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Finding appropriate technicians for telephone faults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Scientific applications: biology, astronomy, chemistry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Automatic selection of TV programs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Monitoring intensive care patients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cessing loan applications (American Expr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6577D-10E8-4876-9047-4442B7C5CD8F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7964" y="110896"/>
            <a:ext cx="7258050" cy="71801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sz="3600" dirty="0"/>
              <a:t>Processing loan applications </a:t>
            </a:r>
            <a:r>
              <a:rPr lang="en-US" sz="1600" dirty="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questionnaire with</a:t>
            </a:r>
            <a:br>
              <a:rPr lang="en-US" sz="2800"/>
            </a:br>
            <a:r>
              <a:rPr lang="en-US" sz="2800"/>
              <a:t>financial and personal information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should money be lent?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statistical method covers 90% of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Borderline cases referred to loan officers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But: 50% of accepted borderline cases defaulted!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Solution: reject all borderline cases?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No! Borderline cases are most active customers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ter machin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AC325E-6842-4ECB-921A-0683ADB3A226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1000 training examples of borderline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20 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current employer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at current address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the bank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other credit cards possessed,…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Learned rules: correct on 70% of cases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human experts only 50%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Rules could be used to explain decisions to customers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0100" y="416947"/>
            <a:ext cx="7543800" cy="1088068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크라우드 펀딩 </a:t>
            </a:r>
            <a:r>
              <a:rPr kumimoji="1" lang="en-US" altLang="ko-KR" dirty="0"/>
              <a:t>Scam</a:t>
            </a:r>
            <a:r>
              <a:rPr kumimoji="1" lang="ko-KR" altLang="en-US" dirty="0"/>
              <a:t> </a:t>
            </a:r>
            <a:r>
              <a:rPr kumimoji="1" lang="en-US" altLang="ko-KR" dirty="0"/>
              <a:t>detection  </a:t>
            </a:r>
            <a:endParaRPr kumimoji="1"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" y="3760340"/>
            <a:ext cx="3569392" cy="2164769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320539" y="4254716"/>
            <a:ext cx="4149954" cy="154301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kumimoji="1" lang="ko-KR" altLang="en-US" sz="1350" dirty="0"/>
              <a:t>아틀란틱 시티 보드 게임</a:t>
            </a:r>
            <a:endParaRPr kumimoji="1" lang="en-US" altLang="ko-KR" sz="1350" dirty="0"/>
          </a:p>
          <a:p>
            <a:pPr>
              <a:buFont typeface="Wingdings" charset="2"/>
              <a:buChar char="u"/>
            </a:pPr>
            <a:r>
              <a:rPr kumimoji="1" lang="en-US" altLang="ko-KR" sz="1350" dirty="0"/>
              <a:t>2012. 5. 7 ~ 2012. 6. 6(30 days)</a:t>
            </a:r>
          </a:p>
          <a:p>
            <a:pPr>
              <a:buFont typeface="Wingdings" charset="2"/>
              <a:buChar char="u"/>
            </a:pPr>
            <a:r>
              <a:rPr kumimoji="1" lang="en-US" altLang="ko-KR" sz="1350" dirty="0"/>
              <a:t>1,246</a:t>
            </a:r>
            <a:r>
              <a:rPr kumimoji="1" lang="ko-KR" altLang="en-US" sz="1350" dirty="0"/>
              <a:t>명</a:t>
            </a:r>
            <a:endParaRPr kumimoji="1" lang="en-US" altLang="ko-KR" sz="1350" dirty="0"/>
          </a:p>
          <a:p>
            <a:pPr>
              <a:buFont typeface="Wingdings" charset="2"/>
              <a:buChar char="u"/>
            </a:pPr>
            <a:r>
              <a:rPr kumimoji="1" lang="en-US" altLang="ko-KR" sz="1350" dirty="0"/>
              <a:t>$122,874</a:t>
            </a:r>
          </a:p>
          <a:p>
            <a:pPr>
              <a:buFont typeface="Wingdings" charset="2"/>
              <a:buChar char="u"/>
            </a:pPr>
            <a:r>
              <a:rPr kumimoji="1" lang="en-US" altLang="ko-KR" sz="1350" dirty="0"/>
              <a:t>Successfully funded</a:t>
            </a:r>
          </a:p>
          <a:p>
            <a:pPr>
              <a:buFont typeface="Wingdings" charset="2"/>
              <a:buChar char="u"/>
            </a:pPr>
            <a:r>
              <a:rPr kumimoji="1" lang="ko-KR" altLang="en-US" sz="1350" dirty="0"/>
              <a:t>최초로 미국에서 법적으로 처벌 받은 프로젝트</a:t>
            </a:r>
            <a:endParaRPr kumimoji="1" lang="en-US" altLang="ko-KR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8" y="2232660"/>
            <a:ext cx="2830483" cy="1877276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638926" y="2305050"/>
            <a:ext cx="3681614" cy="145529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kumimoji="1" lang="ko-KR" altLang="en-US" sz="1500" dirty="0"/>
              <a:t>일본산 소고기 육포 고기</a:t>
            </a:r>
            <a:endParaRPr kumimoji="1" lang="en-US" altLang="ko-KR" sz="1500" dirty="0"/>
          </a:p>
          <a:p>
            <a:pPr>
              <a:buFont typeface="Wingdings" charset="2"/>
              <a:buChar char="u"/>
            </a:pPr>
            <a:r>
              <a:rPr kumimoji="1" lang="en-US" altLang="ko-KR" sz="1500" dirty="0"/>
              <a:t>2013.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5.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15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~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2013.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6.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14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(30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days)</a:t>
            </a:r>
          </a:p>
          <a:p>
            <a:pPr>
              <a:buFont typeface="Wingdings" charset="2"/>
              <a:buChar char="u"/>
            </a:pPr>
            <a:r>
              <a:rPr kumimoji="1" lang="en-US" altLang="ko-KR" sz="1500" dirty="0"/>
              <a:t>3,252 </a:t>
            </a:r>
            <a:r>
              <a:rPr kumimoji="1" lang="ko-KR" altLang="en-US" sz="1500" dirty="0"/>
              <a:t>명</a:t>
            </a:r>
            <a:endParaRPr kumimoji="1" lang="en-US" altLang="ko-KR" sz="1500" dirty="0"/>
          </a:p>
          <a:p>
            <a:pPr>
              <a:buFont typeface="Wingdings" charset="2"/>
              <a:buChar char="u"/>
            </a:pPr>
            <a:r>
              <a:rPr kumimoji="1" lang="en-US" altLang="ko-KR" sz="1500" dirty="0"/>
              <a:t>$120,309</a:t>
            </a:r>
          </a:p>
          <a:p>
            <a:pPr>
              <a:buFont typeface="Wingdings" charset="2"/>
              <a:buChar char="u"/>
            </a:pPr>
            <a:r>
              <a:rPr kumimoji="1" lang="en-US" altLang="ko-KR" sz="1500" dirty="0"/>
              <a:t>Funding Suspended</a:t>
            </a:r>
            <a:endParaRPr kumimoji="1" lang="ko-KR" altLang="en-US" sz="1500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25344" y="5702089"/>
            <a:ext cx="984019" cy="273844"/>
          </a:xfrm>
        </p:spPr>
        <p:txBody>
          <a:bodyPr/>
          <a:lstStyle/>
          <a:p>
            <a:r>
              <a:rPr lang="en-US" altLang="ko-KR" sz="1200" dirty="0"/>
              <a:t>4/17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3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reen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D4CC4-556D-43B3-B755-8A709E2F3591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8229600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radar satellite images of coastal waters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Problem: detect oil slicks in those images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Oil slicks appear as dark regions with changing size and shape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Not easy: lookalike dark regions can be caused by weather conditions (e.g. high wind)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Expensive process requiring highly trained personnel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7" y="4244449"/>
            <a:ext cx="7198571" cy="24100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A718B-DF5F-4258-BA26-CE4FCCA54156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15549" y="95607"/>
            <a:ext cx="6188075" cy="700088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55118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Extract dark regions from normalized image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Attributes: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size of region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shape, area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intensity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sharpness and jaggedness (</a:t>
            </a:r>
            <a:r>
              <a:rPr lang="ko-KR" altLang="en-US" sz="2400" dirty="0"/>
              <a:t>거칢</a:t>
            </a:r>
            <a:r>
              <a:rPr lang="en-US" altLang="ko-KR" sz="2400" dirty="0"/>
              <a:t>) </a:t>
            </a:r>
            <a:r>
              <a:rPr lang="en-US" sz="2400" dirty="0"/>
              <a:t>of boundaries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proximity of other regions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info about background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Constraints: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Few training examples—oil slicks are rare!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Unbalanced data: most dark regions aren’t slicks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Regions from same image form a batch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Requirement: adjustable false-alarm rate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ad foreca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EB2F6-2F08-46AA-AF6E-520F6A0C7EE1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Load forecasting (pp.72)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229600" cy="51667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Electricity supply companies</a:t>
            </a:r>
            <a:br>
              <a:rPr lang="en-US" sz="2800" dirty="0"/>
            </a:br>
            <a:r>
              <a:rPr lang="en-US" sz="2800" dirty="0"/>
              <a:t>need forecast of future demand</a:t>
            </a:r>
            <a:br>
              <a:rPr lang="en-US" sz="2800" dirty="0"/>
            </a:br>
            <a:r>
              <a:rPr lang="en-US" sz="2800" dirty="0"/>
              <a:t>for power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Forecasts of min/max load for each hour</a:t>
            </a:r>
            <a:br>
              <a:rPr lang="en-US" sz="2800" dirty="0"/>
            </a:br>
            <a:r>
              <a:rPr lang="en-US" sz="2800" dirty="0">
                <a:latin typeface="Symbol" pitchFamily="34"/>
              </a:rPr>
              <a:t>=&gt; </a:t>
            </a:r>
            <a:r>
              <a:rPr lang="en-US" sz="2800" dirty="0"/>
              <a:t>significant savings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Given: manually constructed load model that assumes “normal” climatic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adjust for weather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Static model consist of: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 load for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load periodicity over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effect of holidays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D7822-8D8E-4772-815F-19F887A66281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2875" y="1079500"/>
            <a:ext cx="900112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Prediction corrected using “most similar” days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temperature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humidity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wind speed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cloud cover readings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plus difference between actual load and predicted load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Average difference among three “most similar” days added to static model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Linear regression coefficients form attribute weights in similarity function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agnosis of machine fa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7A101-F4E5-43A2-9ACD-7968DF6B24E1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57300" y="-234950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Diagnosis of machine faults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8229600" cy="548798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Diagnosis: classical domain</a:t>
            </a:r>
            <a:br>
              <a:rPr lang="en-US" sz="2800"/>
            </a:br>
            <a:r>
              <a:rPr lang="en-US" sz="2800"/>
              <a:t>of expert systems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Given: Fourier analysis of vibrations measured at various points of a device’s mounting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which fault is present?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Preventative maintenance of electromechanical motors and generators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Information very noisy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 far: diagnosis by expert/hand-crafted rules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8225BF86-5188-4A19-8B77-170DC96D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3" y="1277349"/>
            <a:ext cx="7755148" cy="43033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AB70B9C-CF9A-4DA4-B190-F5DB0F30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71" y="3733800"/>
            <a:ext cx="254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1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7234D-ED5E-4596-A131-F7EAE1E608F3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1539" y="1267508"/>
            <a:ext cx="8639175" cy="40284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Available: 600 faults with expert’s diagnosis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~300 unsatisfactory, rest used for training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Attributes augmented by intermediate concepts that embodied causal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Expert not satisfied with initial rules because they did not relate to his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Further background knowledge resulted in more complex rules that were satisfactory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Learned rules outperformed hand-crafted ones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rketing and sale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I (pp.</a:t>
            </a:r>
            <a:r>
              <a:rPr lang="ko-KR" altLang="en-US" sz="3600" dirty="0"/>
              <a:t> </a:t>
            </a:r>
            <a:r>
              <a:rPr lang="en-US" altLang="ko-KR" sz="3600" dirty="0"/>
              <a:t>74)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Companies precisely record massive amounts of marketing and sales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Applications: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Customer loyalty:</a:t>
            </a:r>
            <a:br>
              <a:rPr lang="en-US" sz="2400"/>
            </a:br>
            <a:r>
              <a:rPr lang="en-US" sz="2400"/>
              <a:t>identifying customers that are likely to defect by detecting changes in their behavior</a:t>
            </a:r>
            <a:br>
              <a:rPr lang="en-US" sz="2400"/>
            </a:br>
            <a:r>
              <a:rPr lang="en-US" sz="2400"/>
              <a:t>(e.g. banks/phone companies)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Special offers:</a:t>
            </a:r>
            <a:br>
              <a:rPr lang="en-US" sz="2400"/>
            </a:br>
            <a:r>
              <a:rPr lang="en-US" sz="2400"/>
              <a:t>identifying profitable customers</a:t>
            </a:r>
            <a:br>
              <a:rPr lang="en-US" sz="2400"/>
            </a:br>
            <a:r>
              <a:rPr lang="en-US" sz="2400"/>
              <a:t>(e.g. reliable owners of credit cards that need extra money during the holiday season)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50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Market basket analysis</a:t>
            </a:r>
          </a:p>
          <a:p>
            <a:pPr lvl="1">
              <a:spcBef>
                <a:spcPts val="697"/>
              </a:spcBef>
            </a:pPr>
            <a:r>
              <a:rPr lang="en-US" sz="2400" dirty="0"/>
              <a:t>Association techniques find groups of items that tend to occur together in a transaction</a:t>
            </a:r>
            <a:br>
              <a:rPr lang="en-US" sz="2400" dirty="0"/>
            </a:br>
            <a:r>
              <a:rPr lang="en-US" sz="2400" dirty="0"/>
              <a:t>(used to analyze checkout data)</a:t>
            </a:r>
          </a:p>
          <a:p>
            <a:r>
              <a:rPr lang="en-US" sz="2800" dirty="0"/>
              <a:t>Historical analysis of purchasing patterns</a:t>
            </a:r>
          </a:p>
          <a:p>
            <a:r>
              <a:rPr lang="en-US" sz="2800" dirty="0"/>
              <a:t>Identifying prospective customers</a:t>
            </a:r>
          </a:p>
          <a:p>
            <a:pPr lvl="1"/>
            <a:r>
              <a:rPr lang="en-US" sz="2400" dirty="0"/>
              <a:t>Focusing promotional </a:t>
            </a:r>
            <a:r>
              <a:rPr lang="en-US" sz="2400" dirty="0" err="1"/>
              <a:t>mailouts</a:t>
            </a:r>
            <a:br>
              <a:rPr lang="en-US" sz="2400" dirty="0"/>
            </a:br>
            <a:r>
              <a:rPr lang="en-US" sz="2400" dirty="0"/>
              <a:t>(targeted campaigns are cheaper than mass-marketed ones)</a:t>
            </a:r>
          </a:p>
        </p:txBody>
      </p:sp>
    </p:spTree>
    <p:extLst>
      <p:ext uri="{BB962C8B-B14F-4D97-AF65-F5344CB8AC3E}">
        <p14:creationId xmlns:p14="http://schemas.microsoft.com/office/powerpoint/2010/main" val="3065679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data mining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17" y="835888"/>
            <a:ext cx="5471394" cy="53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1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22498-EB90-4F83-99E1-8EEEA7ADEADE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8254" y="0"/>
            <a:ext cx="7343775" cy="80832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Machine learning and statistics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8114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Historical difference (grossly oversimplified):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Statistics: testing hypotheses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Machine learning: finding the right hypothesis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But: huge overlap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Decision trees (C4.5 and CART)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Nearest-neighbor methods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Today: perspectives have converged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Most machine learning algorithms employ statistical techniques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lization as 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D8EF-9BEA-4AFB-B7EE-2F25760F0ED3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Generalization as search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Inductive learning: find a concept description that fits the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Example: rule sets as description language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Enormous, but finite, search space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solution: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enumerate the concept space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eliminate descriptions that do not fit examples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surviving descriptions contain target concept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umerating the concep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CA5EB-B439-4BAB-9589-115D56B8E969}" type="slidenum"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88802" y="-71279"/>
            <a:ext cx="7524750" cy="950039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Enumerating</a:t>
            </a:r>
            <a:r>
              <a:rPr lang="en-US" dirty="0"/>
              <a:t> the concept space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0625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Search space for weather problem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4 x 4 x 3 x 3 x 2 = 288 possible combinations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With 14 rules </a:t>
            </a:r>
            <a:r>
              <a:rPr lang="en-US" sz="2400" dirty="0">
                <a:latin typeface="Symbol" pitchFamily="34"/>
              </a:rPr>
              <a:t>=&gt; </a:t>
            </a:r>
            <a:r>
              <a:rPr lang="en-US" sz="2400" dirty="0"/>
              <a:t>2.7x10</a:t>
            </a:r>
            <a:r>
              <a:rPr lang="en-US" sz="2400" baseline="30000" dirty="0"/>
              <a:t>34</a:t>
            </a:r>
            <a:r>
              <a:rPr lang="en-US" sz="2400" dirty="0"/>
              <a:t> possible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Other practical problems: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More than one description may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 description may survive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Language is unable to describe target concept</a:t>
            </a:r>
          </a:p>
          <a:p>
            <a:pPr lvl="2">
              <a:spcBef>
                <a:spcPts val="499"/>
              </a:spcBef>
            </a:pPr>
            <a:r>
              <a:rPr lang="en-US" sz="2000" i="1" dirty="0"/>
              <a:t>or</a:t>
            </a:r>
            <a:r>
              <a:rPr lang="en-US" sz="2000" dirty="0"/>
              <a:t> data contains noise</a:t>
            </a:r>
          </a:p>
          <a:p>
            <a:pPr lvl="0"/>
            <a:r>
              <a:rPr lang="en-US" sz="2600" dirty="0"/>
              <a:t>Another view of generalization as search:</a:t>
            </a:r>
            <a:br>
              <a:rPr lang="en-US" sz="2600" dirty="0"/>
            </a:br>
            <a:r>
              <a:rPr lang="en-US" sz="2600" dirty="0"/>
              <a:t>hill-climbing in description space according to pre-specified matching criterion</a:t>
            </a:r>
          </a:p>
          <a:p>
            <a:pPr lvl="1"/>
            <a:r>
              <a:rPr lang="en-US" sz="2000" dirty="0"/>
              <a:t>Many practical algorithms use heuristic search that cannot guarantee to find the optimum solution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3503F-F037-456C-8A42-8C36D670F67E}" type="slidenum">
              <a:t>47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14702"/>
            <a:ext cx="87836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decisions in learning systems: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Concept description language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Order in which the space is searched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Way that overfitting to the particular training data is avoided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These form the “bias” of the search: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Language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Search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Overfitting-avoidance bias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guag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54225-1590-4572-AF55-683D65E29B6D}" type="slidenum"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Language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01743"/>
            <a:ext cx="8588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question: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is language universal</a:t>
            </a:r>
            <a:br>
              <a:rPr lang="en-US" sz="2400" dirty="0"/>
            </a:br>
            <a:r>
              <a:rPr lang="en-US" sz="2400" dirty="0"/>
              <a:t>or does it restrict what can be learned?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Universal language can express arbitrary subsets of examples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If language includes logical </a:t>
            </a:r>
            <a:r>
              <a:rPr lang="en-US" sz="2800" i="1" dirty="0"/>
              <a:t>or</a:t>
            </a:r>
            <a:r>
              <a:rPr lang="en-US" sz="2800" dirty="0"/>
              <a:t> (“disjunction”), it is universal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Example: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Domain knowledge can be used to exclude some concept descriptions </a:t>
            </a:r>
            <a:r>
              <a:rPr lang="en-US" sz="2800" i="1" dirty="0"/>
              <a:t>a priori </a:t>
            </a:r>
            <a:r>
              <a:rPr lang="en-US" sz="2800" dirty="0"/>
              <a:t>from the search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arch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10CF4-D3DA-4F3D-B853-0D4A015B46A3}" type="slidenum"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Search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Search heuristic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“Greedy” search: performing the best single step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“Beam search”: keeping several alternatives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Direction of search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General-to-specific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specializing a rule by adding conditions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Specific-to-general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generalizing an individual instance into a rule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36F8BBC7-7F8D-4770-934C-CAD16FAC63EA}"/>
              </a:ext>
            </a:extLst>
          </p:cNvPr>
          <p:cNvGrpSpPr>
            <a:grpSpLocks/>
          </p:cNvGrpSpPr>
          <p:nvPr/>
        </p:nvGrpSpPr>
        <p:grpSpPr bwMode="auto">
          <a:xfrm>
            <a:off x="4287441" y="1504950"/>
            <a:ext cx="3808809" cy="4354116"/>
            <a:chOff x="2641" y="549"/>
            <a:chExt cx="3199" cy="3657"/>
          </a:xfrm>
        </p:grpSpPr>
        <p:pic>
          <p:nvPicPr>
            <p:cNvPr id="18465" name="Picture 28">
              <a:extLst>
                <a:ext uri="{FF2B5EF4-FFF2-40B4-BE49-F238E27FC236}">
                  <a16:creationId xmlns:a16="http://schemas.microsoft.com/office/drawing/2014/main" id="{A4713894-CB49-494D-825B-841DCFD9D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549"/>
              <a:ext cx="31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</p:pic>
        <p:sp>
          <p:nvSpPr>
            <p:cNvPr id="18466" name="Rectangle 29">
              <a:extLst>
                <a:ext uri="{FF2B5EF4-FFF2-40B4-BE49-F238E27FC236}">
                  <a16:creationId xmlns:a16="http://schemas.microsoft.com/office/drawing/2014/main" id="{1BFB35CA-410A-4E2E-9F14-69D03310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92"/>
              <a:ext cx="2748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74B6DB0-38A9-4989-8763-C4EAFABC5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486" y="329805"/>
            <a:ext cx="9004514" cy="1438275"/>
          </a:xfrm>
        </p:spPr>
        <p:txBody>
          <a:bodyPr>
            <a:normAutofit/>
          </a:bodyPr>
          <a:lstStyle/>
          <a:p>
            <a:r>
              <a:rPr lang="en-US" altLang="ko-KR" sz="2550" dirty="0">
                <a:ea typeface="굴림" panose="020B0600000101010101" pitchFamily="50" charset="-127"/>
              </a:rPr>
              <a:t>Emergence of New Problem Solving Methodologies </a:t>
            </a:r>
            <a:br>
              <a:rPr lang="en-US" altLang="ko-KR" sz="2550" dirty="0">
                <a:ea typeface="굴림" panose="020B0600000101010101" pitchFamily="50" charset="-127"/>
              </a:rPr>
            </a:br>
            <a:r>
              <a:rPr lang="en-US" altLang="ko-KR" sz="2550" dirty="0">
                <a:ea typeface="굴림" panose="020B0600000101010101" pitchFamily="50" charset="-127"/>
              </a:rPr>
              <a:t>                                 </a:t>
            </a:r>
            <a:r>
              <a:rPr lang="en-US" altLang="ko-KR" sz="2100" dirty="0">
                <a:ea typeface="굴림" panose="020B0600000101010101" pitchFamily="50" charset="-127"/>
              </a:rPr>
              <a:t>(or Why CS is fundamental to almost everything) [Foster 07]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8C53C75D-5181-4AF8-87FE-A479314B0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4" y="5511404"/>
            <a:ext cx="6426994" cy="833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067AE0A1-5B02-4664-9C12-17A01A461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7560" y="5437586"/>
            <a:ext cx="0" cy="15359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8438" name="Line 5">
            <a:extLst>
              <a:ext uri="{FF2B5EF4-FFF2-40B4-BE49-F238E27FC236}">
                <a16:creationId xmlns:a16="http://schemas.microsoft.com/office/drawing/2014/main" id="{23D126AF-38A5-4716-A375-4F0B449EF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104" y="5438775"/>
            <a:ext cx="0" cy="15359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3D6F5E55-1346-4A7B-8061-CCFA0763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260" y="5125641"/>
            <a:ext cx="521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Verdana" panose="020B0604030504040204" pitchFamily="34" charset="0"/>
                <a:ea typeface="굴림" panose="020B0600000101010101" pitchFamily="50" charset="-127"/>
              </a:rPr>
              <a:t>&lt;0</a:t>
            </a:r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D919AB49-516E-4A34-AA3A-995A0639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35" y="5125641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Verdana" panose="020B0604030504040204" pitchFamily="34" charset="0"/>
                <a:ea typeface="굴림" panose="020B0600000101010101" pitchFamily="50" charset="-127"/>
              </a:rPr>
              <a:t>1700</a:t>
            </a: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E5DE295D-09DE-4750-9F04-3ADB309F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785" y="5125641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Verdana" panose="020B0604030504040204" pitchFamily="34" charset="0"/>
                <a:ea typeface="굴림" panose="020B0600000101010101" pitchFamily="50" charset="-127"/>
              </a:rPr>
              <a:t>1950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E8F5860F-E598-4FDA-BBE3-908FE72E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29" y="5125641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Verdana" panose="020B0604030504040204" pitchFamily="34" charset="0"/>
                <a:ea typeface="굴림" panose="020B0600000101010101" pitchFamily="50" charset="-127"/>
              </a:rPr>
              <a:t>1990</a:t>
            </a:r>
          </a:p>
        </p:txBody>
      </p:sp>
      <p:sp>
        <p:nvSpPr>
          <p:cNvPr id="18443" name="Line 15">
            <a:extLst>
              <a:ext uri="{FF2B5EF4-FFF2-40B4-BE49-F238E27FC236}">
                <a16:creationId xmlns:a16="http://schemas.microsoft.com/office/drawing/2014/main" id="{18473D0A-2450-47D6-B583-5E5C377D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131" y="5437586"/>
            <a:ext cx="0" cy="15359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8444" name="Line 16">
            <a:extLst>
              <a:ext uri="{FF2B5EF4-FFF2-40B4-BE49-F238E27FC236}">
                <a16:creationId xmlns:a16="http://schemas.microsoft.com/office/drawing/2014/main" id="{049CF77D-2457-49E5-9639-39C445ECB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4188" y="5438775"/>
            <a:ext cx="0" cy="15359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D4EFA107-74FC-454B-BF4E-B20727476E08}"/>
              </a:ext>
            </a:extLst>
          </p:cNvPr>
          <p:cNvGrpSpPr>
            <a:grpSpLocks/>
          </p:cNvGrpSpPr>
          <p:nvPr/>
        </p:nvGrpSpPr>
        <p:grpSpPr bwMode="auto">
          <a:xfrm>
            <a:off x="1206105" y="2045495"/>
            <a:ext cx="6517481" cy="754856"/>
            <a:chOff x="53" y="998"/>
            <a:chExt cx="5474" cy="634"/>
          </a:xfrm>
        </p:grpSpPr>
        <p:grpSp>
          <p:nvGrpSpPr>
            <p:cNvPr id="18461" name="Group 8">
              <a:extLst>
                <a:ext uri="{FF2B5EF4-FFF2-40B4-BE49-F238E27FC236}">
                  <a16:creationId xmlns:a16="http://schemas.microsoft.com/office/drawing/2014/main" id="{25A1F0AF-4D26-4404-9AFB-788CBBE48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" y="1112"/>
              <a:ext cx="5365" cy="429"/>
              <a:chOff x="162" y="1112"/>
              <a:chExt cx="5365" cy="429"/>
            </a:xfrm>
          </p:grpSpPr>
          <p:sp>
            <p:nvSpPr>
              <p:cNvPr id="18463" name="AutoShape 9">
                <a:extLst>
                  <a:ext uri="{FF2B5EF4-FFF2-40B4-BE49-F238E27FC236}">
                    <a16:creationId xmlns:a16="http://schemas.microsoft.com/office/drawing/2014/main" id="{F36C9404-11AB-4C4E-B673-A81A50D7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113"/>
                <a:ext cx="5229" cy="428"/>
              </a:xfrm>
              <a:prstGeom prst="homePlate">
                <a:avLst>
                  <a:gd name="adj" fmla="val 77320"/>
                </a:avLst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>
                    <a:latin typeface="굴림" panose="020B0600000101010101" pitchFamily="50" charset="-127"/>
                    <a:ea typeface="굴림" panose="020B0600000101010101" pitchFamily="50" charset="-127"/>
                  </a:rPr>
                  <a:t>Empirical</a:t>
                </a:r>
              </a:p>
            </p:txBody>
          </p:sp>
          <p:sp>
            <p:nvSpPr>
              <p:cNvPr id="18464" name="AutoShape 10">
                <a:extLst>
                  <a:ext uri="{FF2B5EF4-FFF2-40B4-BE49-F238E27FC236}">
                    <a16:creationId xmlns:a16="http://schemas.microsoft.com/office/drawing/2014/main" id="{7AC94B8F-2D1A-41B6-889C-A4030A429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" y="1112"/>
                <a:ext cx="1314" cy="428"/>
              </a:xfrm>
              <a:prstGeom prst="homePlate">
                <a:avLst>
                  <a:gd name="adj" fmla="val 27418"/>
                </a:avLst>
              </a:prstGeom>
              <a:gradFill rotWithShape="1">
                <a:gsLst>
                  <a:gs pos="0">
                    <a:srgbClr val="5E765E"/>
                  </a:gs>
                  <a:gs pos="100000">
                    <a:srgbClr val="CCFF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ko-KR" sz="24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pic>
          <p:nvPicPr>
            <p:cNvPr id="18462" name="Picture 20">
              <a:extLst>
                <a:ext uri="{FF2B5EF4-FFF2-40B4-BE49-F238E27FC236}">
                  <a16:creationId xmlns:a16="http://schemas.microsoft.com/office/drawing/2014/main" id="{6B1CE860-9BA1-4904-A237-EB024C142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998"/>
              <a:ext cx="5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</p:pic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D58A6FFD-17FA-4196-B89D-EF9E872E3641}"/>
              </a:ext>
            </a:extLst>
          </p:cNvPr>
          <p:cNvGrpSpPr>
            <a:grpSpLocks/>
          </p:cNvGrpSpPr>
          <p:nvPr/>
        </p:nvGrpSpPr>
        <p:grpSpPr bwMode="auto">
          <a:xfrm>
            <a:off x="6444855" y="4220766"/>
            <a:ext cx="1278731" cy="727472"/>
            <a:chOff x="4453" y="2825"/>
            <a:chExt cx="1074" cy="611"/>
          </a:xfrm>
        </p:grpSpPr>
        <p:sp>
          <p:nvSpPr>
            <p:cNvPr id="18459" name="AutoShape 7">
              <a:extLst>
                <a:ext uri="{FF2B5EF4-FFF2-40B4-BE49-F238E27FC236}">
                  <a16:creationId xmlns:a16="http://schemas.microsoft.com/office/drawing/2014/main" id="{A645450E-7461-45F6-B2FA-DFAC3122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920"/>
              <a:ext cx="771" cy="428"/>
            </a:xfrm>
            <a:prstGeom prst="homePlate">
              <a:avLst>
                <a:gd name="adj" fmla="val 77802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>
                  <a:latin typeface="굴림" panose="020B0600000101010101" pitchFamily="50" charset="-127"/>
                  <a:ea typeface="굴림" panose="020B0600000101010101" pitchFamily="50" charset="-127"/>
                </a:rPr>
                <a:t>Data</a:t>
              </a:r>
            </a:p>
          </p:txBody>
        </p:sp>
        <p:pic>
          <p:nvPicPr>
            <p:cNvPr id="18460" name="Picture 21">
              <a:extLst>
                <a:ext uri="{FF2B5EF4-FFF2-40B4-BE49-F238E27FC236}">
                  <a16:creationId xmlns:a16="http://schemas.microsoft.com/office/drawing/2014/main" id="{E6AE1BE5-FCE1-4BC5-AA47-3F636CC86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2825"/>
              <a:ext cx="36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</p:pic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A191D71C-39BD-4F55-BC3B-8A2D5D42CDF2}"/>
              </a:ext>
            </a:extLst>
          </p:cNvPr>
          <p:cNvGrpSpPr>
            <a:grpSpLocks/>
          </p:cNvGrpSpPr>
          <p:nvPr/>
        </p:nvGrpSpPr>
        <p:grpSpPr bwMode="auto">
          <a:xfrm>
            <a:off x="3295651" y="2818211"/>
            <a:ext cx="4427935" cy="691753"/>
            <a:chOff x="1808" y="1647"/>
            <a:chExt cx="3719" cy="581"/>
          </a:xfrm>
        </p:grpSpPr>
        <p:grpSp>
          <p:nvGrpSpPr>
            <p:cNvPr id="18455" name="Group 17">
              <a:extLst>
                <a:ext uri="{FF2B5EF4-FFF2-40B4-BE49-F238E27FC236}">
                  <a16:creationId xmlns:a16="http://schemas.microsoft.com/office/drawing/2014/main" id="{64F3F1B2-229B-454D-A338-780960123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6" y="1715"/>
              <a:ext cx="3571" cy="429"/>
              <a:chOff x="1956" y="1585"/>
              <a:chExt cx="3571" cy="429"/>
            </a:xfrm>
          </p:grpSpPr>
          <p:sp>
            <p:nvSpPr>
              <p:cNvPr id="18457" name="AutoShape 18">
                <a:extLst>
                  <a:ext uri="{FF2B5EF4-FFF2-40B4-BE49-F238E27FC236}">
                    <a16:creationId xmlns:a16="http://schemas.microsoft.com/office/drawing/2014/main" id="{2EF84FCC-8A3C-4A3C-A754-9309F5416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1585"/>
                <a:ext cx="3560" cy="428"/>
              </a:xfrm>
              <a:prstGeom prst="homePlate">
                <a:avLst>
                  <a:gd name="adj" fmla="val 74282"/>
                </a:avLst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>
                    <a:latin typeface="굴림" panose="020B0600000101010101" pitchFamily="50" charset="-127"/>
                    <a:ea typeface="굴림" panose="020B0600000101010101" pitchFamily="50" charset="-127"/>
                  </a:rPr>
                  <a:t>Theory</a:t>
                </a:r>
              </a:p>
            </p:txBody>
          </p:sp>
          <p:sp>
            <p:nvSpPr>
              <p:cNvPr id="18458" name="AutoShape 19">
                <a:extLst>
                  <a:ext uri="{FF2B5EF4-FFF2-40B4-BE49-F238E27FC236}">
                    <a16:creationId xmlns:a16="http://schemas.microsoft.com/office/drawing/2014/main" id="{BFEE0982-5FAD-456B-9F10-BE60B7680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1586"/>
                <a:ext cx="1314" cy="428"/>
              </a:xfrm>
              <a:prstGeom prst="homePlate">
                <a:avLst>
                  <a:gd name="adj" fmla="val 27418"/>
                </a:avLst>
              </a:prstGeom>
              <a:gradFill rotWithShape="1">
                <a:gsLst>
                  <a:gs pos="0">
                    <a:srgbClr val="5E765E"/>
                  </a:gs>
                  <a:gs pos="100000">
                    <a:srgbClr val="CCFF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맑은 고딕" panose="020B0503020000020004" pitchFamily="50" charset="-127"/>
                    <a:cs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ko-KR" sz="24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pic>
          <p:nvPicPr>
            <p:cNvPr id="18456" name="Picture 22">
              <a:extLst>
                <a:ext uri="{FF2B5EF4-FFF2-40B4-BE49-F238E27FC236}">
                  <a16:creationId xmlns:a16="http://schemas.microsoft.com/office/drawing/2014/main" id="{E4FB87B4-AD5A-4BA1-A626-EAE886875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1647"/>
              <a:ext cx="515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</p:pic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E3935A2B-93F4-43B3-B08D-39689EEA6685}"/>
              </a:ext>
            </a:extLst>
          </p:cNvPr>
          <p:cNvGrpSpPr>
            <a:grpSpLocks/>
          </p:cNvGrpSpPr>
          <p:nvPr/>
        </p:nvGrpSpPr>
        <p:grpSpPr bwMode="auto">
          <a:xfrm>
            <a:off x="5338764" y="3533776"/>
            <a:ext cx="2384822" cy="646510"/>
            <a:chOff x="3524" y="2248"/>
            <a:chExt cx="2003" cy="543"/>
          </a:xfrm>
        </p:grpSpPr>
        <p:sp>
          <p:nvSpPr>
            <p:cNvPr id="18453" name="AutoShape 6">
              <a:extLst>
                <a:ext uri="{FF2B5EF4-FFF2-40B4-BE49-F238E27FC236}">
                  <a16:creationId xmlns:a16="http://schemas.microsoft.com/office/drawing/2014/main" id="{BBACD394-A744-49C0-B614-0EDF38B1E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318"/>
              <a:ext cx="1806" cy="428"/>
            </a:xfrm>
            <a:prstGeom prst="homePlate">
              <a:avLst>
                <a:gd name="adj" fmla="val 80368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  <a:cs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>
                  <a:latin typeface="굴림" panose="020B0600000101010101" pitchFamily="50" charset="-127"/>
                  <a:ea typeface="굴림" panose="020B0600000101010101" pitchFamily="50" charset="-127"/>
                </a:rPr>
                <a:t>Simulation</a:t>
              </a:r>
            </a:p>
          </p:txBody>
        </p:sp>
        <p:pic>
          <p:nvPicPr>
            <p:cNvPr id="18454" name="Picture 23">
              <a:extLst>
                <a:ext uri="{FF2B5EF4-FFF2-40B4-BE49-F238E27FC236}">
                  <a16:creationId xmlns:a16="http://schemas.microsoft.com/office/drawing/2014/main" id="{B352713B-E3D7-4D48-BA0D-33A317203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248"/>
              <a:ext cx="40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</p:pic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3F48E12C-5BB5-45C1-B78F-3D0E8800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300287"/>
            <a:ext cx="18680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Arts and Humanities</a:t>
            </a:r>
            <a:endParaRPr lang="ko-KR" altLang="en-US" sz="135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3F6C4FFB-C318-49D2-AC4A-48B55889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2" y="3025379"/>
            <a:ext cx="8810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Science</a:t>
            </a:r>
            <a:endParaRPr lang="ko-KR" altLang="en-US" sz="135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F94669FB-CB00-4DA3-BE13-A93998D6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6" y="3642123"/>
            <a:ext cx="114895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Computer Science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Engineering</a:t>
            </a:r>
            <a:endParaRPr lang="ko-KR" altLang="en-US" sz="135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36354F5-AE6A-4E13-850A-E492F919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822" y="4358879"/>
            <a:ext cx="8810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rgbClr val="FF0000"/>
                </a:solidFill>
                <a:ea typeface="굴림" panose="020B0600000101010101" pitchFamily="50" charset="-127"/>
              </a:rPr>
              <a:t>Science</a:t>
            </a:r>
            <a:endParaRPr lang="ko-KR" altLang="en-US" sz="135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620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verfitting-avoidanc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0EB40-A2BD-4A22-AA6D-3F8C706203C3}" type="slidenum"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Overfitting-avoidance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4872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Can be seen as a form of search bias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evaluation criterion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balancing simplicity and number of errors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search strategy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pruning (simplifying a description)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Pre-pruning: stops at a simple description before search proceeds to an overly complex one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Post-pruning: generates a complex description first and simplifies it afterwards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65A15-C786-4066-88CC-57CAC0803866}" type="slidenum"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7538" y="-206375"/>
            <a:ext cx="7256462" cy="1233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 and ethics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1626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Ethical issues arise in</a:t>
            </a:r>
            <a:br>
              <a:rPr lang="en-US" sz="2800" dirty="0"/>
            </a:br>
            <a:r>
              <a:rPr lang="en-US" sz="2800" dirty="0"/>
              <a:t>practical applications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Anonymizing data is difficult</a:t>
            </a:r>
          </a:p>
          <a:p>
            <a:pPr lvl="1"/>
            <a:r>
              <a:rPr lang="en-US" sz="2800" dirty="0"/>
              <a:t>85% of Americans can be identified from just zip code, birth date and sex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Data mining often used to discriminate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loan applications: using some information (e.g., sex, religion, race) is unethical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Ethical situation depends on application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same information ok in medical application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Attributes may contain problematic information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area code may correlate with race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00000" y="900000"/>
            <a:ext cx="1944000" cy="128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643D9C-D83A-42E3-B22D-D736C6BEFDB8}" type="slidenum"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213114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 and ethics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461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Important questions: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Who is permitted access to the data?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For what purpose was the data collected?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What kind of conclusions can be legitimately drawn from it?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Caveats must be attached to results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Purely statistical arguments are never sufficient!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Are resources put to good use?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62EF8-2646-401D-936D-9C99FBAB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8C58FF-F30B-4FD5-9C5A-345959C5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Thank you. </a:t>
            </a:r>
            <a:r>
              <a:rPr lang="en-US" altLang="ko-KR">
                <a:sym typeface="Wingdings" panose="05000000000000000000" pitchFamily="2" charset="2"/>
              </a:rPr>
              <a:t>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037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1EE5F-3C25-471C-ACC3-F3DE4B5C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</a:t>
            </a:r>
            <a:r>
              <a:rPr lang="ko-KR" altLang="en-US" dirty="0"/>
              <a:t>를 이용해서 풀 수 있는 문제들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07DD31-71E8-4948-8446-0556D180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6469"/>
            <a:ext cx="9260237" cy="326350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Data Mining: the discovery of “models (patterns)” for data.</a:t>
            </a:r>
          </a:p>
          <a:p>
            <a:pPr lvl="1"/>
            <a:r>
              <a:rPr lang="ko-KR" altLang="en-US" dirty="0"/>
              <a:t>데이터 속에서 관측되는 패턴을 분석</a:t>
            </a:r>
            <a:r>
              <a:rPr lang="en-US" altLang="ko-KR" dirty="0"/>
              <a:t>, </a:t>
            </a:r>
            <a:r>
              <a:rPr lang="ko-KR" altLang="en-US" dirty="0"/>
              <a:t>모델링 한 후</a:t>
            </a:r>
            <a:r>
              <a:rPr lang="en-US" altLang="ko-KR" dirty="0"/>
              <a:t>, </a:t>
            </a:r>
            <a:r>
              <a:rPr lang="ko-KR" altLang="en-US" dirty="0"/>
              <a:t>원하는 결과를 탐지</a:t>
            </a:r>
            <a:r>
              <a:rPr lang="en-US" altLang="ko-KR" dirty="0"/>
              <a:t>, </a:t>
            </a:r>
            <a:r>
              <a:rPr lang="ko-KR" altLang="en-US" dirty="0"/>
              <a:t>분류 또는 예측 하는 문제들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“Statisticians view data mining as the construction of a statistical model, that is, an underlying distribution from which the visible data is drawn.”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r">
              <a:buNone/>
            </a:pPr>
            <a:r>
              <a:rPr lang="en-US" altLang="ko-KR" dirty="0"/>
              <a:t>J. </a:t>
            </a:r>
            <a:r>
              <a:rPr lang="en-US" altLang="ko-KR" dirty="0" err="1"/>
              <a:t>Leskovec</a:t>
            </a:r>
            <a:r>
              <a:rPr lang="en-US" altLang="ko-KR" dirty="0"/>
              <a:t> et al., Mining of </a:t>
            </a:r>
            <a:r>
              <a:rPr lang="en-US" altLang="ko-KR" dirty="0" err="1"/>
              <a:t>Masive</a:t>
            </a:r>
            <a:r>
              <a:rPr lang="en-US" altLang="ko-KR" dirty="0"/>
              <a:t> Datasets, 2</a:t>
            </a:r>
            <a:r>
              <a:rPr lang="en-US" altLang="ko-KR" baseline="30000" dirty="0"/>
              <a:t>nd</a:t>
            </a:r>
            <a:r>
              <a:rPr lang="en-US" altLang="ko-KR" dirty="0"/>
              <a:t> Ed., 2014.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970CF3-3925-45B9-A0D9-3576EF7FE78B}"/>
              </a:ext>
            </a:extLst>
          </p:cNvPr>
          <p:cNvSpPr/>
          <p:nvPr/>
        </p:nvSpPr>
        <p:spPr>
          <a:xfrm>
            <a:off x="0" y="3354838"/>
            <a:ext cx="9017759" cy="248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38AEEB6-4425-4A2E-B28C-4803EF47A39A}"/>
              </a:ext>
            </a:extLst>
          </p:cNvPr>
          <p:cNvCxnSpPr/>
          <p:nvPr/>
        </p:nvCxnSpPr>
        <p:spPr>
          <a:xfrm>
            <a:off x="3587858" y="2743200"/>
            <a:ext cx="527717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1AF92-7C8F-48F2-99F6-4BAEAB08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Machine Learning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B0BF7-466B-44E4-ACF9-F8EF0031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“The Science (and art) of programming computers so they can learn from data.”</a:t>
            </a:r>
          </a:p>
          <a:p>
            <a:pPr algn="r">
              <a:buFontTx/>
              <a:buChar char="-"/>
            </a:pPr>
            <a:r>
              <a:rPr lang="en-US" altLang="ko-KR" sz="1500" dirty="0" err="1"/>
              <a:t>Aurelien</a:t>
            </a:r>
            <a:r>
              <a:rPr lang="en-US" altLang="ko-KR" sz="1500" dirty="0"/>
              <a:t> </a:t>
            </a:r>
            <a:r>
              <a:rPr lang="en-US" altLang="ko-KR" sz="1500" dirty="0" err="1"/>
              <a:t>Geron</a:t>
            </a:r>
            <a:r>
              <a:rPr lang="en-US" altLang="ko-KR" sz="1500" dirty="0"/>
              <a:t>,  in “Hands on Machine Learning with </a:t>
            </a:r>
            <a:r>
              <a:rPr lang="en-US" altLang="ko-KR" sz="1500" dirty="0" err="1"/>
              <a:t>Scikit</a:t>
            </a:r>
            <a:r>
              <a:rPr lang="en-US" altLang="ko-KR" sz="1500" dirty="0"/>
              <a:t>-Learn &amp; TensorFlow,” O’Reilly, 2017.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“The field of study that gives computers the ability to learn without being explicitly programmed.”</a:t>
            </a:r>
          </a:p>
          <a:p>
            <a:pPr marL="0" indent="0" algn="r">
              <a:buNone/>
            </a:pPr>
            <a:r>
              <a:rPr lang="en-US" altLang="ko-KR" sz="1500" dirty="0"/>
              <a:t>Arthur Samuel, 1959.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20E4439-3AE1-46C6-8CAF-4900B3FE9697}"/>
              </a:ext>
            </a:extLst>
          </p:cNvPr>
          <p:cNvSpPr/>
          <p:nvPr/>
        </p:nvSpPr>
        <p:spPr>
          <a:xfrm>
            <a:off x="519916" y="4190657"/>
            <a:ext cx="8275834" cy="99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97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7">
            <a:extLst>
              <a:ext uri="{FF2B5EF4-FFF2-40B4-BE49-F238E27FC236}">
                <a16:creationId xmlns:a16="http://schemas.microsoft.com/office/drawing/2014/main" id="{63E62C11-4ED3-4A80-8941-028B1E7DC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459" name="내용 개체 틀 8">
            <a:extLst>
              <a:ext uri="{FF2B5EF4-FFF2-40B4-BE49-F238E27FC236}">
                <a16:creationId xmlns:a16="http://schemas.microsoft.com/office/drawing/2014/main" id="{A89BB551-69BB-4F28-BB89-5F592ABD4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hlinkClick r:id="rId2"/>
              </a:rPr>
              <a:t>https://chatterbaby.org/pages/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>
                <a:hlinkClick r:id="rId3"/>
              </a:rPr>
              <a:t>https://www.wired.com/story/can-this-ai-powered-baby-translator-help-diagnose-autism?mbid=social_fb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DC5070-B83B-461C-97AF-1339F6A2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19461" name="슬라이드 번호 개체 틀 4">
            <a:extLst>
              <a:ext uri="{FF2B5EF4-FFF2-40B4-BE49-F238E27FC236}">
                <a16:creationId xmlns:a16="http://schemas.microsoft.com/office/drawing/2014/main" id="{180A87D8-710B-4BC6-BA97-A5DA2C8B1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200">
                <a:latin typeface="Tahoma" panose="020B0604030504040204" pitchFamily="34" charset="0"/>
              </a:rPr>
              <a:t>2-</a:t>
            </a:r>
            <a:fld id="{B06E9AFE-C53B-415B-96DB-038359F00C40}" type="slidenum">
              <a:rPr lang="en-US" altLang="ko-KR" sz="1200" smtClean="0">
                <a:latin typeface="Tahoma" panose="020B0604030504040204" pitchFamily="34" charset="0"/>
              </a:rPr>
              <a:pPr/>
              <a:t>8</a:t>
            </a:fld>
            <a:endParaRPr lang="en-US" altLang="ko-KR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’s it all abou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36091-91CE-40F8-AEED-6CB908ABFF0B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/>
              <a:t>Chapter 1: What’s it all about?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6567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NZ" sz="2800" dirty="0"/>
              <a:t>Data mining and machine learning</a:t>
            </a:r>
          </a:p>
          <a:p>
            <a:pPr lvl="0">
              <a:spcBef>
                <a:spcPts val="598"/>
              </a:spcBef>
            </a:pPr>
            <a:r>
              <a:rPr lang="en-NZ" sz="2800" dirty="0"/>
              <a:t>Simple examples: the weather problem and others</a:t>
            </a:r>
          </a:p>
          <a:p>
            <a:pPr lvl="0">
              <a:spcBef>
                <a:spcPts val="598"/>
              </a:spcBef>
            </a:pPr>
            <a:r>
              <a:rPr lang="en-AU" sz="2800" dirty="0"/>
              <a:t>Fielded applications</a:t>
            </a:r>
          </a:p>
          <a:p>
            <a:pPr lvl="0">
              <a:spcBef>
                <a:spcPts val="598"/>
              </a:spcBef>
            </a:pPr>
            <a:r>
              <a:rPr lang="en-AU" sz="2800" dirty="0"/>
              <a:t>The data mining process</a:t>
            </a:r>
          </a:p>
          <a:p>
            <a:pPr lvl="0">
              <a:spcBef>
                <a:spcPts val="598"/>
              </a:spcBef>
            </a:pPr>
            <a:r>
              <a:rPr lang="en-AU" sz="2800" dirty="0"/>
              <a:t>Machine learning and statistics</a:t>
            </a:r>
          </a:p>
          <a:p>
            <a:pPr lvl="0">
              <a:spcBef>
                <a:spcPts val="598"/>
              </a:spcBef>
            </a:pPr>
            <a:r>
              <a:rPr lang="en-AU" sz="2800" dirty="0"/>
              <a:t>Generalization as search</a:t>
            </a:r>
          </a:p>
          <a:p>
            <a:pPr lvl="0">
              <a:spcBef>
                <a:spcPts val="598"/>
              </a:spcBef>
            </a:pPr>
            <a:r>
              <a:rPr lang="en-AU" sz="2800" dirty="0"/>
              <a:t>Data mining and ethic</a:t>
            </a:r>
            <a:r>
              <a:rPr lang="en-AU" sz="2400" dirty="0"/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2991</Words>
  <Application>Microsoft Office PowerPoint</Application>
  <PresentationFormat>화면 슬라이드 쇼(4:3)</PresentationFormat>
  <Paragraphs>991</Paragraphs>
  <Slides>53</Slides>
  <Notes>46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70" baseType="lpstr">
      <vt:lpstr>Bitstream Vera Sans</vt:lpstr>
      <vt:lpstr>Gothic</vt:lpstr>
      <vt:lpstr>Lucidasans</vt:lpstr>
      <vt:lpstr>MS PGothic</vt:lpstr>
      <vt:lpstr>Utopia</vt:lpstr>
      <vt:lpstr>굴림</vt:lpstr>
      <vt:lpstr>맑은 고딕</vt:lpstr>
      <vt:lpstr>Arial</vt:lpstr>
      <vt:lpstr>Calibri</vt:lpstr>
      <vt:lpstr>Calibri Light</vt:lpstr>
      <vt:lpstr>Courier New</vt:lpstr>
      <vt:lpstr>Symbol</vt:lpstr>
      <vt:lpstr>Tahoma</vt:lpstr>
      <vt:lpstr>Times New Roman</vt:lpstr>
      <vt:lpstr>Verdana</vt:lpstr>
      <vt:lpstr>Wingdings</vt:lpstr>
      <vt:lpstr>Office Theme</vt:lpstr>
      <vt:lpstr>2018학년도 하계방학  ZEPPELINX, Inc.인턴십 모집 </vt:lpstr>
      <vt:lpstr>스케쥴 변경 공고 (5.21(월) 예비군 훈련)</vt:lpstr>
      <vt:lpstr>PowerPoint 프레젠테이션</vt:lpstr>
      <vt:lpstr>PowerPoint 프레젠테이션</vt:lpstr>
      <vt:lpstr>Emergence of New Problem Solving Methodologies                                   (or Why CS is fundamental to almost everything) [Foster 07]</vt:lpstr>
      <vt:lpstr>Data 를 이용해서 풀 수 있는 문제들?</vt:lpstr>
      <vt:lpstr>Machine Learning</vt:lpstr>
      <vt:lpstr>PowerPoint 프레젠테이션</vt:lpstr>
      <vt:lpstr>Chapter 1: What’s it all about?</vt:lpstr>
      <vt:lpstr> Information is crucial</vt:lpstr>
      <vt:lpstr>From data to information</vt:lpstr>
      <vt:lpstr>Structural descriptions</vt:lpstr>
      <vt:lpstr>Machine learning</vt:lpstr>
      <vt:lpstr>Data mining</vt:lpstr>
      <vt:lpstr>Example: generating a rule</vt:lpstr>
      <vt:lpstr>PowerPoint 프레젠테이션</vt:lpstr>
      <vt:lpstr>The weather problem</vt:lpstr>
      <vt:lpstr>Classification vs. association rules</vt:lpstr>
      <vt:lpstr>Weather data with mixed attributes</vt:lpstr>
      <vt:lpstr>Which attribute to select?</vt:lpstr>
      <vt:lpstr>Which attribute to select?</vt:lpstr>
      <vt:lpstr>The contact lenses data</vt:lpstr>
      <vt:lpstr>A complete and correct rule set</vt:lpstr>
      <vt:lpstr>A decision tree for this problem</vt:lpstr>
      <vt:lpstr>Classifying iris flowers (카테고리 예측, pp. 59)</vt:lpstr>
      <vt:lpstr>Predicting CPU performance (수치값 예측)</vt:lpstr>
      <vt:lpstr>Data from labor negotiations (노조 협상, pp. 62)</vt:lpstr>
      <vt:lpstr>Decision trees for the labor data</vt:lpstr>
      <vt:lpstr>Soybean classification (콩의 질병 진단 규칙 사례, pp.65)</vt:lpstr>
      <vt:lpstr>The role of domain knowledge</vt:lpstr>
      <vt:lpstr>Fielded applications</vt:lpstr>
      <vt:lpstr>Processing loan applications (American Express)</vt:lpstr>
      <vt:lpstr>Enter machine learning</vt:lpstr>
      <vt:lpstr>크라우드 펀딩 Scam detection  </vt:lpstr>
      <vt:lpstr>Screening images</vt:lpstr>
      <vt:lpstr>Enter machine learning</vt:lpstr>
      <vt:lpstr>Load forecasting (pp.72)</vt:lpstr>
      <vt:lpstr>Enter machine learning</vt:lpstr>
      <vt:lpstr>Diagnosis of machine faults</vt:lpstr>
      <vt:lpstr>Enter machine learning</vt:lpstr>
      <vt:lpstr>Marketing and sales I (pp. 74)</vt:lpstr>
      <vt:lpstr>Marketing and sales II</vt:lpstr>
      <vt:lpstr>The data mining process</vt:lpstr>
      <vt:lpstr>Machine learning and statistics</vt:lpstr>
      <vt:lpstr>Generalization as search</vt:lpstr>
      <vt:lpstr>Enumerating the concept space</vt:lpstr>
      <vt:lpstr>Bias</vt:lpstr>
      <vt:lpstr>Language bias</vt:lpstr>
      <vt:lpstr>Search bias</vt:lpstr>
      <vt:lpstr>Overfitting-avoidance bias</vt:lpstr>
      <vt:lpstr>Data mining and ethics I</vt:lpstr>
      <vt:lpstr>Data mining and ethics II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Ian H. Witten</dc:creator>
  <cp:lastModifiedBy>Hyunchul Kim</cp:lastModifiedBy>
  <cp:revision>475</cp:revision>
  <cp:lastPrinted>2003-03-05T10:12:08Z</cp:lastPrinted>
  <dcterms:created xsi:type="dcterms:W3CDTF">1998-04-13T16:48:28Z</dcterms:created>
  <dcterms:modified xsi:type="dcterms:W3CDTF">2018-05-14T08:58:03Z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