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57" r:id="rId4"/>
    <p:sldId id="277" r:id="rId5"/>
    <p:sldId id="321" r:id="rId6"/>
    <p:sldId id="323" r:id="rId7"/>
    <p:sldId id="322" r:id="rId8"/>
    <p:sldId id="324" r:id="rId9"/>
    <p:sldId id="331" r:id="rId10"/>
    <p:sldId id="327" r:id="rId11"/>
    <p:sldId id="328" r:id="rId12"/>
    <p:sldId id="329" r:id="rId13"/>
    <p:sldId id="330" r:id="rId14"/>
    <p:sldId id="332" r:id="rId15"/>
    <p:sldId id="326" r:id="rId16"/>
    <p:sldId id="333" r:id="rId17"/>
    <p:sldId id="339" r:id="rId18"/>
    <p:sldId id="325" r:id="rId19"/>
    <p:sldId id="335" r:id="rId20"/>
    <p:sldId id="337" r:id="rId21"/>
    <p:sldId id="340" r:id="rId22"/>
    <p:sldId id="341" r:id="rId23"/>
    <p:sldId id="342" r:id="rId24"/>
    <p:sldId id="334" r:id="rId25"/>
    <p:sldId id="343" r:id="rId26"/>
    <p:sldId id="290" r:id="rId27"/>
    <p:sldId id="319" r:id="rId28"/>
    <p:sldId id="287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 autoAdjust="0"/>
    <p:restoredTop sz="90207" autoAdjust="0"/>
  </p:normalViewPr>
  <p:slideViewPr>
    <p:cSldViewPr snapToGrid="0">
      <p:cViewPr varScale="1">
        <p:scale>
          <a:sx n="88" d="100"/>
          <a:sy n="88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64EF199-757A-EF45-8F68-AC66E14B3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18002E-1364-A44E-8C6F-AD9591664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08CD-4ED5-EB46-ABB9-EBC56E844EFF}" type="datetimeFigureOut">
              <a:rPr kumimoji="1" lang="ko-KR" altLang="en-US" smtClean="0"/>
              <a:t>2018. 5. 13.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EF2934-8D04-9244-9932-BBEF00FE3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ko-KR"/>
              <a:t>Network Data Science Lab</a:t>
            </a:r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858662-907E-BE4C-ACB7-4685F61D8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162C-DA26-7143-8DBB-68D12B78DE5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650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BF854-E5BB-47A7-A5BC-B43C078771A5}" type="datetimeFigureOut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Network Data Science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195F-731A-4530-924A-67A0D95D6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39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FEEFB-1096-7341-ABFD-228D46F2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2BE3628-E1C8-AA49-936C-68AD008A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5B9943-3C3F-D14F-ABE4-305FB007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2BEB-8FBB-B948-9355-1CEE6E9A4471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210FB5-DB99-B545-9683-A90488B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19BE82-D112-6E4A-882F-99D62CF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9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18490-0947-2D45-A00C-7F79749B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D307F2-31D9-1142-8BBE-E629B23D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FBB7A-28D1-914B-8318-4E9C4B42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1552-2B8A-9D47-A7B5-83B4C5B903D4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02F2FB-0033-454C-A4DB-D6C91FF3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0C946D-ABA1-F246-B084-476DE6AF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3019FAA-311A-7447-9F8B-A32D797FF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06EF16-35B9-5643-B7AB-EAAC1945D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67D7E4-A23C-ED4E-873A-2F7E1A0B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E5BE-D256-BB4A-B09D-E0440E13461F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26C52-985B-0D4F-B469-88EAB319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0B7D9-BF6D-FF47-9E2A-3B70948F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9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E456B-89E0-4844-A562-D055FB9C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FB1A9F-9D13-5349-8063-A6E02571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784EA-BFF2-C348-8DCE-D971B022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9C47-92F0-9249-B11E-9129620A3D7C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8927E9-1392-204C-9EDB-69A9EAE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96087-A7F8-4C4C-AEB7-161F07D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8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B8FDE-8AE6-744E-A0E9-52E03B10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A0ECDE-5873-A444-BD32-9203BD52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99F0CF-38E2-BB43-91A4-5FA19BE8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7070-7947-9745-BBBB-6BAD580C1F63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A5FCD-7CF9-2049-90E4-8A40E5DE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3C8ED4-EE39-3D4B-A6F2-1E85A584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420DA-5208-3345-8E57-CF689D57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2E1B4B-1BAF-CE45-B668-D32E831D4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1076B9-B7F3-8241-BAC8-3D8FACFD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2EBEE3-F20D-E041-9F08-7B7D6EB1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AA91-41DD-8F45-9154-FE587357C41C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46E8EC-F83D-1A40-862E-B78932D3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FD7EBA-AD24-9741-BCCE-19BD7579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37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3C4F7-D41D-774A-85A4-AE4A892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7A2DA4-9484-1045-A5DE-0063DC25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042A76-8C61-6B4A-8F3A-DE63D28DE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5282DC-D3AC-D844-A743-CA419D42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EEEA0B-28DF-134B-8151-7D987933D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E81DF6-D106-A348-BC6E-0172FAEE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8338-C63A-B447-8D6A-0609546D1811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182C9A8-677A-3647-BF37-D6521AE4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A6C8D0-67B8-0941-8B2A-0FF66E3B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548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54677-191A-1D43-A4FC-B7B801EF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9E7DFC-59B8-904D-8E55-C794FC6A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B9F2-BDC8-AA4A-AFB1-96B09750DB0B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1207B0-CE49-1249-92D9-0E3864AC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A89DE2-3DE3-5544-BC88-AE42688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42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C92724-7E7E-774F-9A72-D42A94E9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124-9F9D-3C46-B772-DC90D4296BB3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EFD543-64BF-8946-A9F7-9AE2263F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74DDE-855A-C148-B2C0-CC5E7C87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E264E-F31C-ED48-BD1D-A7B3345C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4F4B49-4BB9-5447-BD3D-44CD0861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C3BB81-D584-904B-A926-880757B2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204440-DDC3-CC4D-882D-B2838572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D81-B21F-DA4F-AC50-AE1934BCEAF2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4E042-2A34-524B-A9AC-D7CC1E1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FCD0FC-087F-C94D-811A-9EAF6C26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7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A1C5C1-3D1C-734E-8DFD-DAFEFDC3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F64764-2FCF-7D49-8DAF-BE805663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98DE2C-DAA1-5143-892E-36CC6B752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5EDC69-00E6-5A4A-A7C8-E3989D41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83A-EC0A-BB48-877F-A0EDC00528A9}" type="datetime1">
              <a:rPr lang="ko-KR" altLang="en-US" smtClean="0"/>
              <a:t>2018. 5. 13.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B2BDF5-7F1A-A84D-BA4E-003E1447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</a:t>
            </a:r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3FEB95-DD9B-6A4B-BF19-95290FBE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2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AA1B87-C194-CB4E-997B-9F65452E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8FD88A-BA2C-0941-A94E-D90088AF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AE0B84-E58D-E44F-ABAD-06DA04EB4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BDD5D-F735-7B45-ACD0-15F26D572351}" type="datetimeFigureOut">
              <a:rPr kumimoji="1" lang="ko-KR" altLang="en-US" smtClean="0"/>
              <a:t>2018. 5. 13.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EE4F1F-4B94-F34A-86F9-A42FA6A4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0C5F1-3B00-344A-9614-F6377132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0C1AEA-6254-D24D-BA17-FE8B6F2F68A8}"/>
              </a:ext>
            </a:extLst>
          </p:cNvPr>
          <p:cNvSpPr/>
          <p:nvPr userDrawn="1"/>
        </p:nvSpPr>
        <p:spPr>
          <a:xfrm>
            <a:off x="757030" y="6488668"/>
            <a:ext cx="26468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Network Data Science Lab</a:t>
            </a:r>
          </a:p>
        </p:txBody>
      </p:sp>
    </p:spTree>
    <p:extLst>
      <p:ext uri="{BB962C8B-B14F-4D97-AF65-F5344CB8AC3E}">
        <p14:creationId xmlns:p14="http://schemas.microsoft.com/office/powerpoint/2010/main" val="14838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extblob.readthedocs.io/en/dev/classifier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1CX_QITAZa8EVb_bFbZ__yXRQAemit-f/view?usp=sharing" TargetMode="External"/><Relationship Id="rId2" Type="http://schemas.openxmlformats.org/officeDocument/2006/relationships/hyperlink" Target="https://www.cs.waikato.ac.nz/ml/we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racle.com/technetwork/java/javase/downloads/index.html" TargetMode="External"/><Relationship Id="rId4" Type="http://schemas.openxmlformats.org/officeDocument/2006/relationships/hyperlink" Target="https://drive.google.com/file/d/1MR9ThE1i7VxoRk5R__jQg8Z7XyPb1SkI/view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043BDB-8C62-47E1-ADFA-A332F88B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Machine Learning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4E930D-3D6D-45C9-9047-33FE57E3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83145"/>
          </a:xfrm>
        </p:spPr>
        <p:txBody>
          <a:bodyPr/>
          <a:lstStyle/>
          <a:p>
            <a:r>
              <a:rPr lang="en-US" altLang="ko-KR" dirty="0"/>
              <a:t>Network Data Science Lab</a:t>
            </a:r>
          </a:p>
          <a:p>
            <a:r>
              <a:rPr lang="en-US" altLang="ko-KR" dirty="0"/>
              <a:t>Seunghun Lee,</a:t>
            </a:r>
            <a:r>
              <a:rPr lang="ko-KR" altLang="en-US" dirty="0"/>
              <a:t> </a:t>
            </a:r>
            <a:r>
              <a:rPr lang="en-US" altLang="ko-KR" dirty="0" err="1"/>
              <a:t>KangHee</a:t>
            </a:r>
            <a:r>
              <a:rPr lang="en-US" altLang="ko-KR" dirty="0"/>
              <a:t> Lee</a:t>
            </a:r>
          </a:p>
          <a:p>
            <a:r>
              <a:rPr lang="en-US" altLang="ko-KR" dirty="0"/>
              <a:t>Professor : Hyun-</a:t>
            </a:r>
            <a:r>
              <a:rPr lang="en-US" altLang="ko-KR" dirty="0" err="1"/>
              <a:t>Chul</a:t>
            </a:r>
            <a:r>
              <a:rPr lang="en-US" altLang="ko-KR" dirty="0"/>
              <a:t> Kim</a:t>
            </a:r>
          </a:p>
          <a:p>
            <a:r>
              <a:rPr lang="en-US" altLang="ko-KR" dirty="0"/>
              <a:t>2018. 05. 14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77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E64383-2947-854A-A18E-9CEEE8C1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Explorer</a:t>
            </a:r>
            <a:endParaRPr kumimoji="1"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122B274-B13F-EB4E-B5DB-0F220FA9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84" y="481975"/>
            <a:ext cx="8124716" cy="600102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DA2F8E6-FBDE-7647-9466-D6A3D9C84B7A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10/28</a:t>
            </a:r>
          </a:p>
        </p:txBody>
      </p:sp>
    </p:spTree>
    <p:extLst>
      <p:ext uri="{BB962C8B-B14F-4D97-AF65-F5344CB8AC3E}">
        <p14:creationId xmlns:p14="http://schemas.microsoft.com/office/powerpoint/2010/main" val="410906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ED5622-7539-BA4F-ABEE-657D9E3F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Explorer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9F211C-F9B2-1346-9561-B55141EA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다양한 포맷의 데이터 파일들 사용 가능</a:t>
            </a:r>
            <a:r>
              <a:rPr kumimoji="1" lang="en-US" altLang="ko-KR"/>
              <a:t>.</a:t>
            </a:r>
            <a:br>
              <a:rPr kumimoji="1" lang="en-US" altLang="ko-KR"/>
            </a:br>
            <a:r>
              <a:rPr kumimoji="1" lang="en-US" altLang="ko-KR"/>
              <a:t>-</a:t>
            </a:r>
            <a:r>
              <a:rPr kumimoji="1" lang="ko-KR" altLang="en-US"/>
              <a:t> </a:t>
            </a:r>
            <a:r>
              <a:rPr kumimoji="1" lang="en-US" altLang="ko-KR"/>
              <a:t>ARFF, CSV, C4.5, binary</a:t>
            </a:r>
          </a:p>
          <a:p>
            <a:endParaRPr kumimoji="1" lang="en-US" altLang="ko-KR"/>
          </a:p>
          <a:p>
            <a:r>
              <a:rPr kumimoji="1" lang="en-US" altLang="ko-KR"/>
              <a:t>URL </a:t>
            </a:r>
            <a:r>
              <a:rPr kumimoji="1" lang="ko-KR" altLang="en-US"/>
              <a:t>이나 </a:t>
            </a:r>
            <a:r>
              <a:rPr kumimoji="1" lang="en-US" altLang="ko-KR"/>
              <a:t>SQL </a:t>
            </a:r>
            <a:r>
              <a:rPr kumimoji="1" lang="ko-KR" altLang="en-US"/>
              <a:t>데이터베이스</a:t>
            </a:r>
            <a:r>
              <a:rPr kumimoji="1" lang="en-US" altLang="ko-KR"/>
              <a:t>(JDBC)</a:t>
            </a:r>
            <a:r>
              <a:rPr kumimoji="1" lang="ko-KR" altLang="en-US"/>
              <a:t>로 읽기도 가능</a:t>
            </a:r>
            <a:r>
              <a:rPr kumimoji="1" lang="en-US" altLang="ko-KR"/>
              <a:t>.</a:t>
            </a:r>
          </a:p>
          <a:p>
            <a:endParaRPr kumimoji="1" lang="en-US" altLang="ko-KR"/>
          </a:p>
          <a:p>
            <a:r>
              <a:rPr kumimoji="1" lang="en-US" altLang="ko-KR"/>
              <a:t>WEKA</a:t>
            </a:r>
            <a:r>
              <a:rPr kumimoji="1" lang="ko-KR" altLang="en-US"/>
              <a:t>의 전처리 도구를 </a:t>
            </a:r>
            <a:r>
              <a:rPr kumimoji="1" lang="en-US" altLang="ko-KR"/>
              <a:t>“filters”</a:t>
            </a:r>
            <a:r>
              <a:rPr kumimoji="1" lang="ko-KR" altLang="en-US"/>
              <a:t>라고 부름</a:t>
            </a:r>
            <a:r>
              <a:rPr kumimoji="1" lang="en-US" altLang="ko-KR"/>
              <a:t>.</a:t>
            </a:r>
          </a:p>
          <a:p>
            <a:r>
              <a:rPr kumimoji="1" lang="en-US" altLang="ko-KR"/>
              <a:t>WEKA</a:t>
            </a:r>
            <a:r>
              <a:rPr kumimoji="1" lang="ko-KR" altLang="en-US"/>
              <a:t>의 </a:t>
            </a:r>
            <a:r>
              <a:rPr kumimoji="1" lang="en-US" altLang="ko-KR"/>
              <a:t>filters</a:t>
            </a:r>
            <a:br>
              <a:rPr kumimoji="1" lang="en-US" altLang="ko-KR"/>
            </a:br>
            <a:r>
              <a:rPr kumimoji="1" lang="en-US" altLang="ko-KR"/>
              <a:t>- Discretization,</a:t>
            </a:r>
            <a:r>
              <a:rPr kumimoji="1" lang="ko-KR" altLang="en-US"/>
              <a:t> </a:t>
            </a:r>
            <a:r>
              <a:rPr kumimoji="1" lang="en-US" altLang="ko-KR"/>
              <a:t>normalization, resampling, attribute selection, combining attributes, …</a:t>
            </a:r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DAF125-205D-6244-9D2B-509E7E43887B}"/>
              </a:ext>
            </a:extLst>
          </p:cNvPr>
          <p:cNvSpPr/>
          <p:nvPr/>
        </p:nvSpPr>
        <p:spPr>
          <a:xfrm>
            <a:off x="11027428" y="6452657"/>
            <a:ext cx="6527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11/28</a:t>
            </a:r>
          </a:p>
        </p:txBody>
      </p:sp>
    </p:spTree>
    <p:extLst>
      <p:ext uri="{BB962C8B-B14F-4D97-AF65-F5344CB8AC3E}">
        <p14:creationId xmlns:p14="http://schemas.microsoft.com/office/powerpoint/2010/main" val="359951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075623-6AA8-904B-8B3A-77B4D1FA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ARFF data</a:t>
            </a:r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695E25-BCD3-F947-A000-A71DD5D5B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6" b="2690"/>
          <a:stretch/>
        </p:blipFill>
        <p:spPr>
          <a:xfrm>
            <a:off x="7091640" y="617177"/>
            <a:ext cx="4737194" cy="5472338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C088C8-A4AC-0649-A53B-3908321E5E44}"/>
              </a:ext>
            </a:extLst>
          </p:cNvPr>
          <p:cNvGrpSpPr/>
          <p:nvPr/>
        </p:nvGrpSpPr>
        <p:grpSpPr>
          <a:xfrm>
            <a:off x="4353886" y="908656"/>
            <a:ext cx="5235472" cy="1021960"/>
            <a:chOff x="4353886" y="908656"/>
            <a:chExt cx="5235472" cy="1021960"/>
          </a:xfrm>
        </p:grpSpPr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F8E99AB3-B447-B748-91D7-F9C494743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6606" y="1447497"/>
              <a:ext cx="2972752" cy="3229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55A6C9B-058D-C543-AF58-80DE86859E51}"/>
                </a:ext>
              </a:extLst>
            </p:cNvPr>
            <p:cNvSpPr/>
            <p:nvPr/>
          </p:nvSpPr>
          <p:spPr>
            <a:xfrm>
              <a:off x="4353886" y="1530506"/>
              <a:ext cx="22488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r>
                <a:rPr lang="en-US" altLang="ko-KR" sz="2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umeric attribute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4086B73-3707-1046-AAF2-6BBE41651A5E}"/>
                </a:ext>
              </a:extLst>
            </p:cNvPr>
            <p:cNvSpPr/>
            <p:nvPr/>
          </p:nvSpPr>
          <p:spPr>
            <a:xfrm>
              <a:off x="4391831" y="908656"/>
              <a:ext cx="224721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Nominal attribute</a:t>
              </a:r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6BAC0B24-BF19-E04E-BA6B-453107E137BD}"/>
                </a:ext>
              </a:extLst>
            </p:cNvPr>
            <p:cNvCxnSpPr>
              <a:cxnSpLocks/>
            </p:cNvCxnSpPr>
            <p:nvPr/>
          </p:nvCxnSpPr>
          <p:spPr>
            <a:xfrm>
              <a:off x="6639049" y="1124540"/>
              <a:ext cx="2407674" cy="354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F81EFC-2932-5848-AD76-2EFC06BB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0072" cy="4351338"/>
          </a:xfrm>
        </p:spPr>
        <p:txBody>
          <a:bodyPr>
            <a:normAutofit/>
          </a:bodyPr>
          <a:lstStyle/>
          <a:p>
            <a:r>
              <a:rPr kumimoji="1" lang="en-US" altLang="ko-KR" sz="2000"/>
              <a:t>Relation name “weather”</a:t>
            </a:r>
          </a:p>
          <a:p>
            <a:r>
              <a:rPr kumimoji="1" lang="en-US" altLang="ko-KR" sz="2000"/>
              <a:t>5 attribute information</a:t>
            </a:r>
            <a:br>
              <a:rPr kumimoji="1" lang="en-US" altLang="ko-KR" sz="2000"/>
            </a:br>
            <a:r>
              <a:rPr kumimoji="1" lang="en-US" altLang="ko-KR" sz="2000"/>
              <a:t>1. outlook</a:t>
            </a:r>
            <a:br>
              <a:rPr kumimoji="1" lang="en-US" altLang="ko-KR" sz="2000"/>
            </a:br>
            <a:r>
              <a:rPr kumimoji="1" lang="en-US" altLang="ko-KR" sz="2000"/>
              <a:t>2. temperature</a:t>
            </a:r>
            <a:br>
              <a:rPr kumimoji="1" lang="en-US" altLang="ko-KR" sz="2000"/>
            </a:br>
            <a:r>
              <a:rPr kumimoji="1" lang="en-US" altLang="ko-KR" sz="2000"/>
              <a:t>3. humidity</a:t>
            </a:r>
            <a:br>
              <a:rPr kumimoji="1" lang="en-US" altLang="ko-KR" sz="2000"/>
            </a:br>
            <a:r>
              <a:rPr kumimoji="1" lang="en-US" altLang="ko-KR" sz="2000"/>
              <a:t>4. windy</a:t>
            </a:r>
            <a:br>
              <a:rPr kumimoji="1" lang="en-US" altLang="ko-KR" sz="2000"/>
            </a:br>
            <a:r>
              <a:rPr kumimoji="1" lang="en-US" altLang="ko-KR" sz="2000"/>
              <a:t>5. play (class)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991EBA9-8DFF-F546-938F-25ABAA2465CC}"/>
              </a:ext>
            </a:extLst>
          </p:cNvPr>
          <p:cNvCxnSpPr>
            <a:cxnSpLocks/>
          </p:cNvCxnSpPr>
          <p:nvPr/>
        </p:nvCxnSpPr>
        <p:spPr>
          <a:xfrm flipV="1">
            <a:off x="6510329" y="3226747"/>
            <a:ext cx="435220" cy="91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500370B-FA09-2C46-94E8-D0E5B6E741AD}"/>
              </a:ext>
            </a:extLst>
          </p:cNvPr>
          <p:cNvSpPr/>
          <p:nvPr/>
        </p:nvSpPr>
        <p:spPr>
          <a:xfrm>
            <a:off x="4971589" y="3083121"/>
            <a:ext cx="22488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endParaRPr lang="en-US" altLang="ko-KR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id="{523B1DEC-6D6A-F649-9428-F5AD1BB1E72D}"/>
              </a:ext>
            </a:extLst>
          </p:cNvPr>
          <p:cNvSpPr/>
          <p:nvPr/>
        </p:nvSpPr>
        <p:spPr>
          <a:xfrm>
            <a:off x="6952009" y="2389686"/>
            <a:ext cx="2836306" cy="3639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F2FA193-1682-B346-9F51-6BBADEE4313B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12/28</a:t>
            </a:r>
          </a:p>
        </p:txBody>
      </p:sp>
    </p:spTree>
    <p:extLst>
      <p:ext uri="{BB962C8B-B14F-4D97-AF65-F5344CB8AC3E}">
        <p14:creationId xmlns:p14="http://schemas.microsoft.com/office/powerpoint/2010/main" val="348215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33CEBCA-8D01-C146-B4DD-D59367CE7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" y="181283"/>
            <a:ext cx="7999081" cy="5908232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1DBCCFED-F9BB-F246-B96D-45639DACAF99}"/>
              </a:ext>
            </a:extLst>
          </p:cNvPr>
          <p:cNvSpPr/>
          <p:nvPr/>
        </p:nvSpPr>
        <p:spPr>
          <a:xfrm>
            <a:off x="642837" y="710120"/>
            <a:ext cx="1020594" cy="2790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3CB6DBD-2C42-6840-89AB-7ADC1B93A624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13/28</a:t>
            </a:r>
          </a:p>
        </p:txBody>
      </p:sp>
    </p:spTree>
    <p:extLst>
      <p:ext uri="{BB962C8B-B14F-4D97-AF65-F5344CB8AC3E}">
        <p14:creationId xmlns:p14="http://schemas.microsoft.com/office/powerpoint/2010/main" val="150551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7CBFD9-81D3-6A47-9F6C-3FAEA5D1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6" y="87549"/>
            <a:ext cx="8790924" cy="639758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42258C8-6488-C944-8F9D-702D82AE0267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14/28</a:t>
            </a:r>
          </a:p>
        </p:txBody>
      </p:sp>
    </p:spTree>
    <p:extLst>
      <p:ext uri="{BB962C8B-B14F-4D97-AF65-F5344CB8AC3E}">
        <p14:creationId xmlns:p14="http://schemas.microsoft.com/office/powerpoint/2010/main" val="347004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EDD1561-732A-D741-B3C8-002B961A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4" y="165370"/>
            <a:ext cx="8827045" cy="6215974"/>
          </a:xfrm>
          <a:prstGeom prst="rect">
            <a:avLst/>
          </a:prstGeo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F6F40CBA-01C3-DB48-B634-15B46D03D51F}"/>
              </a:ext>
            </a:extLst>
          </p:cNvPr>
          <p:cNvSpPr/>
          <p:nvPr/>
        </p:nvSpPr>
        <p:spPr>
          <a:xfrm>
            <a:off x="1177859" y="3842425"/>
            <a:ext cx="835767" cy="291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3E3F43F8-5B6A-7746-AA85-63ADC2E46B0E}"/>
              </a:ext>
            </a:extLst>
          </p:cNvPr>
          <p:cNvSpPr/>
          <p:nvPr/>
        </p:nvSpPr>
        <p:spPr>
          <a:xfrm>
            <a:off x="8702332" y="3696510"/>
            <a:ext cx="874677" cy="4377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503D800-5268-9D4D-93FE-D6BEF65D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4" y="286965"/>
            <a:ext cx="10022821" cy="59727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BC13553-15E6-7749-ADFD-B32CA66E7C1F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15/28</a:t>
            </a:r>
          </a:p>
        </p:txBody>
      </p:sp>
    </p:spTree>
    <p:extLst>
      <p:ext uri="{BB962C8B-B14F-4D97-AF65-F5344CB8AC3E}">
        <p14:creationId xmlns:p14="http://schemas.microsoft.com/office/powerpoint/2010/main" val="23118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Weka</a:t>
            </a:r>
            <a:r>
              <a:rPr kumimoji="1" lang="ko-KR" altLang="en-US" dirty="0"/>
              <a:t>를 이용한 예제 데이터 분석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3941B94-1DFC-0244-BC58-48F9ABF69B85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16/28</a:t>
            </a:r>
          </a:p>
        </p:txBody>
      </p:sp>
    </p:spTree>
    <p:extLst>
      <p:ext uri="{BB962C8B-B14F-4D97-AF65-F5344CB8AC3E}">
        <p14:creationId xmlns:p14="http://schemas.microsoft.com/office/powerpoint/2010/main" val="37582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2B3433B-FF79-1746-BC9C-FA173ABCE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906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Data Format: IRIS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3C068E9-E586-A446-83A5-C0E086E24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@RELATION iris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80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@ATTRIBUTE sepallength	REAL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@ATTRIBUTE sepalwidth 	REAL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@ATTRIBUTE petallength 	REAL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@ATTRIBUTE petalwidth	REAL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@ATTRIBUTE class 	{Iris-setosa,Iris-versicolor,Iris-virginica}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80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@DATA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5.1,3.5,1.4,0.2,Iris-setosa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4.9,3.0,1.4,0.2,Iris-setosa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4.7,3.2,1.3,0.2,Iris-setosa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Etc.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General from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800">
                <a:ea typeface="굴림" panose="020B0600000101010101" pitchFamily="34" charset="-127"/>
              </a:rPr>
              <a:t>@atttribute attribute-name  REAL or  list of values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896C41A-E903-3547-BE08-96B6AF02D52D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17/28</a:t>
            </a:r>
          </a:p>
        </p:txBody>
      </p:sp>
    </p:spTree>
    <p:extLst>
      <p:ext uri="{BB962C8B-B14F-4D97-AF65-F5344CB8AC3E}">
        <p14:creationId xmlns:p14="http://schemas.microsoft.com/office/powerpoint/2010/main" val="372913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2B2D5-E886-6049-B4DB-14315D9F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Classify</a:t>
            </a:r>
            <a:endParaRPr kumimoji="1"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ED06FC3-F84F-8344-8B54-FC00F6368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7" y="210832"/>
            <a:ext cx="8298613" cy="6171180"/>
          </a:xfr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382497ED-A57A-274F-AB6E-BAF1984B0FEB}"/>
              </a:ext>
            </a:extLst>
          </p:cNvPr>
          <p:cNvSpPr/>
          <p:nvPr/>
        </p:nvSpPr>
        <p:spPr>
          <a:xfrm>
            <a:off x="3278222" y="784715"/>
            <a:ext cx="603116" cy="333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12B9F24-3CF4-C14E-A47E-14D77BFE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80" y="365125"/>
            <a:ext cx="4368800" cy="56261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7EBBD77-2E65-C245-A406-29418755DDBF}"/>
              </a:ext>
            </a:extLst>
          </p:cNvPr>
          <p:cNvSpPr/>
          <p:nvPr/>
        </p:nvSpPr>
        <p:spPr>
          <a:xfrm>
            <a:off x="4345021" y="4546077"/>
            <a:ext cx="645267" cy="2788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66983A2-F553-BF45-8B09-2C4DE9DA68D0}"/>
              </a:ext>
            </a:extLst>
          </p:cNvPr>
          <p:cNvSpPr/>
          <p:nvPr/>
        </p:nvSpPr>
        <p:spPr>
          <a:xfrm>
            <a:off x="11027428" y="6452657"/>
            <a:ext cx="6527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18/28</a:t>
            </a:r>
          </a:p>
        </p:txBody>
      </p:sp>
    </p:spTree>
    <p:extLst>
      <p:ext uri="{BB962C8B-B14F-4D97-AF65-F5344CB8AC3E}">
        <p14:creationId xmlns:p14="http://schemas.microsoft.com/office/powerpoint/2010/main" val="37856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2B2D5-E886-6049-B4DB-14315D9F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Classify</a:t>
            </a:r>
            <a:endParaRPr kumimoji="1"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ED06FC3-F84F-8344-8B54-FC00F6368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7" y="210832"/>
            <a:ext cx="8298613" cy="6171180"/>
          </a:xfr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7EBBD77-2E65-C245-A406-29418755DDBF}"/>
              </a:ext>
            </a:extLst>
          </p:cNvPr>
          <p:cNvSpPr/>
          <p:nvPr/>
        </p:nvSpPr>
        <p:spPr>
          <a:xfrm>
            <a:off x="3170297" y="3017580"/>
            <a:ext cx="1148784" cy="2217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A79CD8-5F4A-E843-9F6C-0009286F5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29" y="0"/>
            <a:ext cx="5983941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AFB5A9-E563-2745-9CBE-94F4DF4FBAB5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19/28</a:t>
            </a:r>
          </a:p>
        </p:txBody>
      </p:sp>
    </p:spTree>
    <p:extLst>
      <p:ext uri="{BB962C8B-B14F-4D97-AF65-F5344CB8AC3E}">
        <p14:creationId xmlns:p14="http://schemas.microsoft.com/office/powerpoint/2010/main" val="101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9A0FA-DBE9-429A-9B1F-E578DCB8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수업 참고 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DF36B9-4E64-4B3F-B534-44D358D9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데이터 마이닝 </a:t>
            </a:r>
            <a:r>
              <a:rPr lang="en-US" altLang="ko-KR" sz="2000" dirty="0"/>
              <a:t>Data Mining</a:t>
            </a: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ko-KR" altLang="en-US" sz="2000" dirty="0"/>
              <a:t>데이터 속 숨은 의미를 찾는 기계</a:t>
            </a:r>
            <a:br>
              <a:rPr lang="en-US" altLang="ko-KR" sz="2000" dirty="0"/>
            </a:br>
            <a:r>
              <a:rPr lang="ko-KR" altLang="en-US" sz="2000" dirty="0"/>
              <a:t>학습의 이론과 응용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b="1"/>
              <a:t>I</a:t>
            </a:r>
            <a:r>
              <a:rPr lang="ko-KR" altLang="en-US" sz="2000" b="1"/>
              <a:t>부 데이터 마이닝의 소개</a:t>
            </a:r>
            <a:endParaRPr lang="en-US" altLang="ko-KR" sz="2000" b="1"/>
          </a:p>
          <a:p>
            <a:r>
              <a:rPr lang="en-US" altLang="ko-KR" sz="2000" b="1"/>
              <a:t>II</a:t>
            </a:r>
            <a:r>
              <a:rPr lang="ko-KR" altLang="en-US" sz="2000" b="1"/>
              <a:t>부 고급 데이터 마이닝 알고리즘</a:t>
            </a:r>
            <a:endParaRPr lang="en-US" altLang="ko-KR" sz="2000" dirty="0"/>
          </a:p>
          <a:p>
            <a:r>
              <a:rPr lang="en-US" altLang="ko-KR" sz="2000" b="1">
                <a:solidFill>
                  <a:srgbClr val="FF0000"/>
                </a:solidFill>
              </a:rPr>
              <a:t>III</a:t>
            </a:r>
            <a:r>
              <a:rPr lang="ko-KR" altLang="en-US" sz="2000" b="1">
                <a:solidFill>
                  <a:srgbClr val="FF0000"/>
                </a:solidFill>
              </a:rPr>
              <a:t>부 웨카 데이터 마이닝 워크벤치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r>
              <a:rPr lang="en-US" altLang="ko-KR" sz="2000" dirty="0"/>
              <a:t>Three online courses on data mining with Weka</a:t>
            </a:r>
            <a:br>
              <a:rPr lang="en-US" altLang="ko-KR" sz="2000" dirty="0"/>
            </a:br>
            <a:r>
              <a:rPr lang="en-US" altLang="ko-KR" sz="2000" dirty="0"/>
              <a:t>- Data Mining with weka, More Data Mining with Weka, Advanced Data Mining with Weka.</a:t>
            </a:r>
            <a:br>
              <a:rPr lang="en-US" altLang="ko-KR" sz="2000" dirty="0"/>
            </a:br>
            <a:r>
              <a:rPr lang="en-US" altLang="ko-KR" sz="2000" dirty="0"/>
              <a:t>- https://www.cs.waikato.ac.nz/ml/weka/documentation.html</a:t>
            </a:r>
            <a:endParaRPr lang="en-US" altLang="ko-KR" sz="20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E2010D-51D6-B74C-B753-80F3184725FB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/28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4164A6F-931F-5849-9820-40B22B80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38" y="274434"/>
            <a:ext cx="2546382" cy="33838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C7D104D-B4ED-0A45-99D0-BD1D99D0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882" y="1453635"/>
            <a:ext cx="254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2B2D5-E886-6049-B4DB-14315D9F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Classify</a:t>
            </a:r>
            <a:endParaRPr kumimoji="1" lang="ko-KR" altLang="en-US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C014E62-59E5-384C-95BF-CAEE679A5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87535" cy="4351338"/>
          </a:xfr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9D9D814-2FD5-F942-B9A9-EA5265D46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06" y="681289"/>
            <a:ext cx="7189694" cy="536073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FAE559-4545-844B-AAE7-3CDCCA32E40B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20/28</a:t>
            </a:r>
          </a:p>
        </p:txBody>
      </p:sp>
    </p:spTree>
    <p:extLst>
      <p:ext uri="{BB962C8B-B14F-4D97-AF65-F5344CB8AC3E}">
        <p14:creationId xmlns:p14="http://schemas.microsoft.com/office/powerpoint/2010/main" val="26047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A407A8-DCF7-EE4F-9822-1A426A56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Clustering</a:t>
            </a:r>
            <a:endParaRPr kumimoji="1"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E40BF60-CD2C-DE4D-9D05-4CAC94E9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0"/>
            <a:ext cx="8070979" cy="6858000"/>
          </a:xfr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B2FFDEF-70DD-2049-A303-C9E15CE11E2E}"/>
              </a:ext>
            </a:extLst>
          </p:cNvPr>
          <p:cNvSpPr txBox="1">
            <a:spLocks/>
          </p:cNvSpPr>
          <p:nvPr/>
        </p:nvSpPr>
        <p:spPr>
          <a:xfrm>
            <a:off x="410183" y="18158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/>
              <a:t>Iris.arff </a:t>
            </a:r>
            <a:r>
              <a:rPr kumimoji="1" lang="ko-KR" altLang="en-US"/>
              <a:t>데이터 사용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C20CA1-7DF9-394A-8578-5A8108A8AB76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21/28</a:t>
            </a:r>
          </a:p>
        </p:txBody>
      </p:sp>
    </p:spTree>
    <p:extLst>
      <p:ext uri="{BB962C8B-B14F-4D97-AF65-F5344CB8AC3E}">
        <p14:creationId xmlns:p14="http://schemas.microsoft.com/office/powerpoint/2010/main" val="321256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D8E9F-EE1F-D248-B5C3-742D906D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Associate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3CBC73-AD29-C744-8923-5B4E8089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연관 규칙 찾기</a:t>
            </a:r>
            <a:endParaRPr kumimoji="1" lang="en-US" altLang="ko-KR"/>
          </a:p>
          <a:p>
            <a:r>
              <a:rPr kumimoji="1" lang="en-US" altLang="ko-KR"/>
              <a:t>Supermarket.arff </a:t>
            </a:r>
            <a:r>
              <a:rPr kumimoji="1" lang="ko-KR" altLang="en-US"/>
              <a:t>데이터 사용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951132-4A9C-E045-A700-6B81724CC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09" y="505839"/>
            <a:ext cx="7335582" cy="552801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293AA22-9A42-C340-BABA-CB806AB89626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22/28</a:t>
            </a:r>
          </a:p>
        </p:txBody>
      </p:sp>
    </p:spTree>
    <p:extLst>
      <p:ext uri="{BB962C8B-B14F-4D97-AF65-F5344CB8AC3E}">
        <p14:creationId xmlns:p14="http://schemas.microsoft.com/office/powerpoint/2010/main" val="7684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A705978-BB8A-3543-A437-569E6F388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67" y="0"/>
            <a:ext cx="9107599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B0D44F5-80B1-874D-B6C1-030F6C1D4D55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23/28</a:t>
            </a:r>
          </a:p>
        </p:txBody>
      </p:sp>
    </p:spTree>
    <p:extLst>
      <p:ext uri="{BB962C8B-B14F-4D97-AF65-F5344CB8AC3E}">
        <p14:creationId xmlns:p14="http://schemas.microsoft.com/office/powerpoint/2010/main" val="55122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D8E9F-EE1F-D248-B5C3-742D906D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Select attributes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3CBC73-AD29-C744-8923-5B4E8089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/>
              <a:t>Class</a:t>
            </a:r>
            <a:r>
              <a:rPr kumimoji="1" lang="ko-KR" altLang="en-US"/>
              <a:t>를 분류하는데 </a:t>
            </a:r>
            <a:r>
              <a:rPr kumimoji="1" lang="en-US" altLang="ko-KR"/>
              <a:t>Feature</a:t>
            </a:r>
            <a:r>
              <a:rPr kumimoji="1" lang="ko-KR" altLang="en-US"/>
              <a:t>들이 유용한지 유용하지 아닌지 확인하는 과정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0DB8FB4-FCC2-5D4C-82FF-132239E20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22" y="126460"/>
            <a:ext cx="9045524" cy="625765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2DC67B4-2D81-9F4B-95E8-6BC449038DC5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24/28</a:t>
            </a:r>
          </a:p>
        </p:txBody>
      </p:sp>
    </p:spTree>
    <p:extLst>
      <p:ext uri="{BB962C8B-B14F-4D97-AF65-F5344CB8AC3E}">
        <p14:creationId xmlns:p14="http://schemas.microsoft.com/office/powerpoint/2010/main" val="12953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5AE8AA-DB99-CE4B-B8E0-F1E677A1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Visualize</a:t>
            </a:r>
            <a:endParaRPr kumimoji="1"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C77A0ED-CCF2-5C47-B2A4-90241AD25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32" y="1543521"/>
            <a:ext cx="6280914" cy="486700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5F3BC5-C39A-324E-9ECF-15F5A4F2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71" y="807396"/>
            <a:ext cx="7259906" cy="543357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B3ED5A-7014-B94B-B7C5-746D943B29D1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25/28</a:t>
            </a:r>
          </a:p>
        </p:txBody>
      </p:sp>
    </p:spTree>
    <p:extLst>
      <p:ext uri="{BB962C8B-B14F-4D97-AF65-F5344CB8AC3E}">
        <p14:creationId xmlns:p14="http://schemas.microsoft.com/office/powerpoint/2010/main" val="41834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8EA2D3-5D3D-5F46-80DE-5CE7E2C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다음시간에는</a:t>
            </a:r>
            <a:r>
              <a:rPr kumimoji="1" lang="en-US" altLang="ko-KR" dirty="0"/>
              <a:t>???</a:t>
            </a:r>
            <a:endParaRPr kumimoji="1"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C7400EB-56F0-B04A-8E24-3BE81020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0395"/>
          </a:xfrm>
        </p:spPr>
        <p:txBody>
          <a:bodyPr>
            <a:normAutofit/>
          </a:bodyPr>
          <a:lstStyle/>
          <a:p>
            <a:r>
              <a:rPr kumimoji="1" lang="en-US" altLang="ko-KR" sz="1800" dirty="0"/>
              <a:t>Movie review </a:t>
            </a:r>
            <a:r>
              <a:rPr kumimoji="1" lang="ko-KR" altLang="en-US" sz="1800" dirty="0"/>
              <a:t>데이터를 수집</a:t>
            </a:r>
            <a:r>
              <a:rPr kumimoji="1" lang="en-US" altLang="ko-KR" sz="1800" dirty="0"/>
              <a:t>(</a:t>
            </a:r>
            <a:r>
              <a:rPr kumimoji="1" lang="ko-KR" altLang="en-US" sz="1800" dirty="0"/>
              <a:t>평점과 글</a:t>
            </a:r>
            <a:r>
              <a:rPr kumimoji="1" lang="en-US" altLang="ko-KR" sz="1800" dirty="0"/>
              <a:t>)</a:t>
            </a:r>
            <a:br>
              <a:rPr kumimoji="1" lang="en-US" altLang="ko-KR" sz="1800" dirty="0"/>
            </a:br>
            <a:endParaRPr kumimoji="1" lang="en-US" altLang="ko-KR" sz="1800" dirty="0"/>
          </a:p>
          <a:p>
            <a:r>
              <a:rPr kumimoji="1" lang="en-US" altLang="ko-KR" sz="1800" dirty="0">
                <a:hlinkClick r:id="rId2"/>
              </a:rPr>
              <a:t>https://textblob.readthedocs.io/en/dev/classifiers.html</a:t>
            </a:r>
            <a:br>
              <a:rPr kumimoji="1" lang="en-US" altLang="ko-KR" sz="1800" dirty="0"/>
            </a:br>
            <a:r>
              <a:rPr kumimoji="1" lang="en-US" altLang="ko-KR" sz="1800" dirty="0"/>
              <a:t>-</a:t>
            </a:r>
            <a:r>
              <a:rPr kumimoji="1" lang="ko-KR" altLang="en-US" sz="1800" dirty="0"/>
              <a:t> </a:t>
            </a:r>
            <a:r>
              <a:rPr kumimoji="1" lang="en-US" altLang="ko-KR" sz="1800" dirty="0" err="1"/>
              <a:t>Textblob</a:t>
            </a:r>
            <a:r>
              <a:rPr kumimoji="1" lang="en-US" altLang="ko-KR" sz="1800" dirty="0"/>
              <a:t> </a:t>
            </a:r>
            <a:r>
              <a:rPr kumimoji="1" lang="ko-KR" altLang="en-US" sz="1800" dirty="0"/>
              <a:t>툴을 활용</a:t>
            </a:r>
            <a:r>
              <a:rPr kumimoji="1" lang="en-US" altLang="ko-KR" sz="1800" dirty="0"/>
              <a:t>,</a:t>
            </a:r>
            <a:r>
              <a:rPr kumimoji="1" lang="ko-KR" altLang="en-US" sz="1800" dirty="0"/>
              <a:t> </a:t>
            </a:r>
            <a:r>
              <a:rPr kumimoji="1" lang="en-US" altLang="ko-KR" sz="1800" dirty="0" err="1"/>
              <a:t>Naviebayes</a:t>
            </a:r>
            <a:r>
              <a:rPr kumimoji="1" lang="en-US" altLang="ko-KR" sz="1800" dirty="0"/>
              <a:t> Classifier</a:t>
            </a:r>
            <a:r>
              <a:rPr kumimoji="1" lang="ko-KR" altLang="en-US" sz="1800" dirty="0"/>
              <a:t>을 </a:t>
            </a:r>
            <a:br>
              <a:rPr kumimoji="1" lang="en-US" altLang="ko-KR" sz="1800" dirty="0"/>
            </a:br>
            <a:r>
              <a:rPr kumimoji="1" lang="ko-KR" altLang="en-US" sz="1800" dirty="0"/>
              <a:t>  이용해서 수집한 </a:t>
            </a:r>
            <a:r>
              <a:rPr kumimoji="1" lang="en-US" altLang="ko-KR" sz="1800" dirty="0"/>
              <a:t>Review </a:t>
            </a:r>
            <a:r>
              <a:rPr kumimoji="1" lang="ko-KR" altLang="en-US" sz="1800" dirty="0"/>
              <a:t>데이터로 모델 학습</a:t>
            </a:r>
            <a:endParaRPr kumimoji="1" lang="en-US" altLang="ko-KR" sz="1800" dirty="0"/>
          </a:p>
          <a:p>
            <a:endParaRPr kumimoji="1" lang="en-US" altLang="ko-KR" sz="1800" dirty="0"/>
          </a:p>
          <a:p>
            <a:r>
              <a:rPr kumimoji="1" lang="ko-KR" altLang="en-US" sz="1800" dirty="0"/>
              <a:t>수집한 글과 글의 각 평점을 바탕으로 </a:t>
            </a:r>
            <a:br>
              <a:rPr kumimoji="1" lang="en-US" altLang="ko-KR" sz="1800" dirty="0"/>
            </a:br>
            <a:r>
              <a:rPr kumimoji="1" lang="ko-KR" altLang="en-US" sz="1800" dirty="0"/>
              <a:t>평점 분류 </a:t>
            </a:r>
            <a:r>
              <a:rPr kumimoji="1" lang="ko-KR" altLang="en-US" sz="1800" dirty="0" err="1"/>
              <a:t>예측기</a:t>
            </a:r>
            <a:r>
              <a:rPr kumimoji="1" lang="ko-KR" altLang="en-US" sz="1800" dirty="0"/>
              <a:t> 만들기</a:t>
            </a:r>
            <a:endParaRPr kumimoji="1" lang="en-US" altLang="ko-KR" sz="1800" dirty="0"/>
          </a:p>
          <a:p>
            <a:endParaRPr kumimoji="1" lang="en-US" altLang="ko-KR" sz="1800" dirty="0"/>
          </a:p>
          <a:p>
            <a:r>
              <a:rPr kumimoji="1" lang="ko-KR" altLang="en-US" sz="1800" dirty="0"/>
              <a:t>만들어진 </a:t>
            </a:r>
            <a:r>
              <a:rPr kumimoji="1" lang="ko-KR" altLang="en-US" sz="1800" dirty="0" err="1"/>
              <a:t>분류기로</a:t>
            </a:r>
            <a:r>
              <a:rPr kumimoji="1" lang="ko-KR" altLang="en-US" sz="1800" dirty="0"/>
              <a:t> 직접 영화에 대한 사람들의</a:t>
            </a:r>
            <a:br>
              <a:rPr kumimoji="1" lang="en-US" altLang="ko-KR" sz="1800" dirty="0"/>
            </a:br>
            <a:r>
              <a:rPr kumimoji="1" lang="ko-KR" altLang="en-US" sz="1800" dirty="0"/>
              <a:t>의견 </a:t>
            </a:r>
            <a:r>
              <a:rPr kumimoji="1" lang="ko-KR" altLang="en-US" sz="1800" dirty="0" err="1"/>
              <a:t>평가해보기</a:t>
            </a:r>
            <a:br>
              <a:rPr kumimoji="1" lang="en-US" altLang="ko-KR" sz="1800" dirty="0"/>
            </a:br>
            <a:r>
              <a:rPr kumimoji="1" lang="en-US" altLang="ko-KR" sz="1800" dirty="0"/>
              <a:t>-</a:t>
            </a:r>
            <a:r>
              <a:rPr kumimoji="1" lang="ko-KR" altLang="en-US" sz="1800" dirty="0"/>
              <a:t> </a:t>
            </a:r>
            <a:r>
              <a:rPr kumimoji="1" lang="en-US" altLang="ko-KR" sz="1800" dirty="0"/>
              <a:t>Twitter</a:t>
            </a:r>
            <a:r>
              <a:rPr kumimoji="1" lang="ko-KR" altLang="en-US" sz="1800" dirty="0"/>
              <a:t>에서 영화 제목을 키워드로 트윗 수집 후 </a:t>
            </a:r>
            <a:r>
              <a:rPr kumimoji="1" lang="ko-KR" altLang="en-US" sz="1800" dirty="0" err="1"/>
              <a:t>분류기로</a:t>
            </a:r>
            <a:r>
              <a:rPr kumimoji="1" lang="ko-KR" altLang="en-US" sz="1800" dirty="0"/>
              <a:t> 평점 분석</a:t>
            </a:r>
            <a:endParaRPr kumimoji="1" lang="en-US" altLang="ko-KR" sz="1800" dirty="0"/>
          </a:p>
          <a:p>
            <a:endParaRPr kumimoji="1" lang="en-US" altLang="ko-KR" sz="1800" dirty="0"/>
          </a:p>
          <a:p>
            <a:endParaRPr kumimoji="1" lang="ko-KR" altLang="en-US" sz="1800" dirty="0"/>
          </a:p>
          <a:p>
            <a:endParaRPr kumimoji="1" lang="en-US" altLang="ko-KR" sz="18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1CC9CB-756F-3D4D-A829-7C10191A2499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/28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10CAB8-3571-1146-8C03-9CDED067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03" y="1475092"/>
            <a:ext cx="5831869" cy="39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08726-D244-334D-8EF2-52748A1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숙제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C8B0A0-466B-B04E-AE18-DAA32C5D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394"/>
            <a:ext cx="5087471" cy="3851108"/>
          </a:xfrm>
        </p:spPr>
        <p:txBody>
          <a:bodyPr>
            <a:normAutofit/>
          </a:bodyPr>
          <a:lstStyle/>
          <a:p>
            <a:r>
              <a:rPr kumimoji="1" lang="en-US" altLang="ko-KR" sz="1800" dirty="0"/>
              <a:t>Rotten Tomatoes </a:t>
            </a:r>
            <a:r>
              <a:rPr kumimoji="1" lang="ko-KR" altLang="en-US" sz="1800" dirty="0"/>
              <a:t>에서 영화 리뷰 모두 수집해서 텍스트 파일 형태로 저장</a:t>
            </a:r>
            <a:br>
              <a:rPr kumimoji="1" lang="en-US" altLang="ko-KR" sz="1800" dirty="0"/>
            </a:br>
            <a:r>
              <a:rPr kumimoji="1" lang="en-US" altLang="ko-KR" sz="1800" dirty="0"/>
              <a:t>-</a:t>
            </a:r>
            <a:r>
              <a:rPr kumimoji="1" lang="ko-KR" altLang="en-US" sz="1800" dirty="0"/>
              <a:t> </a:t>
            </a:r>
            <a:r>
              <a:rPr kumimoji="1" lang="en-US" altLang="ko-KR" sz="1800" dirty="0"/>
              <a:t>[</a:t>
            </a:r>
            <a:r>
              <a:rPr kumimoji="1" lang="ko-KR" altLang="en-US" sz="1800" dirty="0"/>
              <a:t>작성자</a:t>
            </a:r>
            <a:r>
              <a:rPr kumimoji="1" lang="en-US" altLang="ko-KR" sz="1800" dirty="0"/>
              <a:t>,</a:t>
            </a:r>
            <a:r>
              <a:rPr kumimoji="1" lang="ko-KR" altLang="en-US" sz="1800" dirty="0"/>
              <a:t> 글 내용</a:t>
            </a:r>
            <a:r>
              <a:rPr kumimoji="1" lang="en-US" altLang="ko-KR" sz="1800" dirty="0"/>
              <a:t>]</a:t>
            </a:r>
            <a:r>
              <a:rPr kumimoji="1" lang="ko-KR" altLang="en-US" sz="1800" dirty="0"/>
              <a:t> 형태로 저장</a:t>
            </a:r>
            <a:endParaRPr kumimoji="1" lang="en-US" altLang="ko-KR" sz="1800" dirty="0"/>
          </a:p>
          <a:p>
            <a:endParaRPr kumimoji="1" lang="en-US" altLang="ko-KR" sz="1800" dirty="0"/>
          </a:p>
          <a:p>
            <a:r>
              <a:rPr kumimoji="1" lang="en-US" altLang="ko-KR" sz="1800" dirty="0"/>
              <a:t>Twitter </a:t>
            </a:r>
            <a:r>
              <a:rPr kumimoji="1" lang="ko-KR" altLang="en-US" sz="1800" dirty="0"/>
              <a:t>에서 영화를 키워드로 트윗 최소 천개이상 수집해서 텍스트 파일 형태로 저장</a:t>
            </a:r>
            <a:br>
              <a:rPr kumimoji="1" lang="en-US" altLang="ko-KR" sz="1800" dirty="0"/>
            </a:br>
            <a:r>
              <a:rPr kumimoji="1" lang="en-US" altLang="ko-KR" sz="1800" dirty="0"/>
              <a:t>-</a:t>
            </a:r>
            <a:r>
              <a:rPr kumimoji="1" lang="ko-KR" altLang="en-US" sz="1800" dirty="0"/>
              <a:t> </a:t>
            </a:r>
            <a:r>
              <a:rPr kumimoji="1" lang="en-US" altLang="ko-KR" sz="1800" dirty="0"/>
              <a:t>[</a:t>
            </a:r>
            <a:r>
              <a:rPr kumimoji="1" lang="ko-KR" altLang="en-US" sz="1800" dirty="0"/>
              <a:t>작성자</a:t>
            </a:r>
            <a:r>
              <a:rPr kumimoji="1" lang="en-US" altLang="ko-KR" sz="1800" dirty="0"/>
              <a:t>,</a:t>
            </a:r>
            <a:r>
              <a:rPr kumimoji="1" lang="ko-KR" altLang="en-US" sz="1800" dirty="0"/>
              <a:t> 트윗 내용</a:t>
            </a:r>
            <a:r>
              <a:rPr kumimoji="1" lang="en-US" altLang="ko-KR" sz="1800" dirty="0"/>
              <a:t>]</a:t>
            </a:r>
            <a:r>
              <a:rPr kumimoji="1" lang="ko-KR" altLang="en-US" sz="1800" dirty="0"/>
              <a:t> 형태로 저장</a:t>
            </a:r>
            <a:endParaRPr kumimoji="1" lang="en-US" altLang="ko-KR" sz="1800" dirty="0"/>
          </a:p>
          <a:p>
            <a:endParaRPr kumimoji="1" lang="ko-KR" altLang="en-US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601BF2C-0725-634C-9846-1342F1A8D5F8}"/>
              </a:ext>
            </a:extLst>
          </p:cNvPr>
          <p:cNvSpPr/>
          <p:nvPr/>
        </p:nvSpPr>
        <p:spPr>
          <a:xfrm>
            <a:off x="11027429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27/28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CA448EE-AB3E-5840-A10C-63686215B6F4}"/>
              </a:ext>
            </a:extLst>
          </p:cNvPr>
          <p:cNvGrpSpPr/>
          <p:nvPr/>
        </p:nvGrpSpPr>
        <p:grpSpPr>
          <a:xfrm>
            <a:off x="6814295" y="713114"/>
            <a:ext cx="4450336" cy="3596240"/>
            <a:chOff x="4843039" y="1956305"/>
            <a:chExt cx="5784647" cy="449624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96C1FD4-B72B-E948-BE66-14BE656E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039" y="1956305"/>
              <a:ext cx="5784647" cy="44962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63FB52C-5445-C243-88FD-A08675CB7045}"/>
                </a:ext>
              </a:extLst>
            </p:cNvPr>
            <p:cNvSpPr/>
            <p:nvPr/>
          </p:nvSpPr>
          <p:spPr>
            <a:xfrm>
              <a:off x="7875494" y="3346357"/>
              <a:ext cx="2667000" cy="3106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8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7CA0D-43D6-3F46-9F6B-39CF34A8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465055"/>
            <a:ext cx="10515600" cy="4365901"/>
          </a:xfrm>
        </p:spPr>
        <p:txBody>
          <a:bodyPr/>
          <a:lstStyle/>
          <a:p>
            <a:pPr algn="ctr"/>
            <a:r>
              <a:rPr kumimoji="1" lang="en-US" altLang="ko-KR" dirty="0"/>
              <a:t>Thank you!!!</a:t>
            </a:r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864D2FE-048A-5946-91E6-21DF06E993A9}"/>
              </a:ext>
            </a:extLst>
          </p:cNvPr>
          <p:cNvSpPr/>
          <p:nvPr/>
        </p:nvSpPr>
        <p:spPr>
          <a:xfrm>
            <a:off x="11027428" y="6452657"/>
            <a:ext cx="6527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28/28</a:t>
            </a:r>
          </a:p>
        </p:txBody>
      </p:sp>
    </p:spTree>
    <p:extLst>
      <p:ext uri="{BB962C8B-B14F-4D97-AF65-F5344CB8AC3E}">
        <p14:creationId xmlns:p14="http://schemas.microsoft.com/office/powerpoint/2010/main" val="232726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00AD9-D1D5-485C-AF92-33992E38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EE5D8A-5FE4-4DE1-8122-013B4F13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208"/>
            <a:ext cx="10515600" cy="4186740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Weka </a:t>
            </a:r>
            <a:r>
              <a:rPr lang="ko-KR" altLang="en-US" sz="1800" dirty="0"/>
              <a:t>입문</a:t>
            </a:r>
            <a:br>
              <a:rPr lang="en-US" altLang="ko-KR" sz="1800" dirty="0"/>
            </a:br>
            <a:r>
              <a:rPr lang="en-US" altLang="ko-KR" sz="1800" dirty="0"/>
              <a:t>- What is Weka?</a:t>
            </a:r>
            <a:br>
              <a:rPr lang="en-US" altLang="ko-KR" sz="1800" dirty="0"/>
            </a:br>
            <a:r>
              <a:rPr lang="en-US" altLang="ko-KR" sz="1800" dirty="0"/>
              <a:t>- Installation</a:t>
            </a:r>
          </a:p>
          <a:p>
            <a:endParaRPr lang="en-US" altLang="ko-KR" sz="1800" dirty="0"/>
          </a:p>
          <a:p>
            <a:r>
              <a:rPr lang="en-US" altLang="ko-KR" sz="1800" dirty="0"/>
              <a:t>Weka </a:t>
            </a:r>
            <a:r>
              <a:rPr lang="ko-KR" altLang="en-US" sz="1800" dirty="0"/>
              <a:t>사용</a:t>
            </a:r>
            <a:br>
              <a:rPr lang="en-US" altLang="ko-KR" sz="1800" dirty="0"/>
            </a:br>
            <a:r>
              <a:rPr lang="en-US" altLang="ko-KR" sz="1800" dirty="0"/>
              <a:t>-</a:t>
            </a:r>
            <a:r>
              <a:rPr lang="ko-KR" altLang="en-US" sz="1800" dirty="0"/>
              <a:t> 데이터 준비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en-US" altLang="ko-KR" sz="1800" dirty="0"/>
              <a:t>Weka</a:t>
            </a:r>
            <a:r>
              <a:rPr lang="ko-KR" altLang="en-US" sz="1800" dirty="0"/>
              <a:t>를 이용한 예제 데이터 분석</a:t>
            </a:r>
            <a:br>
              <a:rPr lang="en-US" altLang="ko-KR" sz="1800" dirty="0"/>
            </a:br>
            <a:r>
              <a:rPr lang="en-US" altLang="ko-KR" sz="1800" dirty="0"/>
              <a:t>- Feature Selection</a:t>
            </a:r>
            <a:br>
              <a:rPr lang="en-US" altLang="ko-KR" sz="1800" dirty="0"/>
            </a:br>
            <a:r>
              <a:rPr lang="en-US" altLang="ko-KR" sz="1800" dirty="0"/>
              <a:t>-</a:t>
            </a:r>
            <a:r>
              <a:rPr lang="ko-KR" altLang="en-US" sz="1800" dirty="0"/>
              <a:t> </a:t>
            </a:r>
            <a:r>
              <a:rPr lang="en-US" altLang="ko-KR" sz="1800" dirty="0"/>
              <a:t>Classification</a:t>
            </a:r>
            <a:br>
              <a:rPr lang="en-US" altLang="ko-KR" sz="1800" dirty="0"/>
            </a:br>
            <a:r>
              <a:rPr lang="en-US" altLang="ko-KR" sz="1800" dirty="0"/>
              <a:t>- Clustering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ECB7D3-47CE-A04C-9B46-536A7D248B4C}"/>
              </a:ext>
            </a:extLst>
          </p:cNvPr>
          <p:cNvSpPr/>
          <p:nvPr/>
        </p:nvSpPr>
        <p:spPr>
          <a:xfrm>
            <a:off x="11077121" y="6452657"/>
            <a:ext cx="5533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3/28</a:t>
            </a:r>
          </a:p>
        </p:txBody>
      </p:sp>
    </p:spTree>
    <p:extLst>
      <p:ext uri="{BB962C8B-B14F-4D97-AF65-F5344CB8AC3E}">
        <p14:creationId xmlns:p14="http://schemas.microsoft.com/office/powerpoint/2010/main" val="117868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Weka </a:t>
            </a:r>
            <a:r>
              <a:rPr kumimoji="1" lang="ko-KR" altLang="en-US" dirty="0"/>
              <a:t>입문 </a:t>
            </a:r>
            <a:r>
              <a:rPr kumimoji="1" lang="en-US" altLang="ko-KR" dirty="0"/>
              <a:t>(</a:t>
            </a:r>
            <a:r>
              <a:rPr kumimoji="1" lang="ko-KR" altLang="en-US" dirty="0"/>
              <a:t>설치하기</a:t>
            </a:r>
            <a:r>
              <a:rPr kumimoji="1" lang="en-US" altLang="ko-KR" dirty="0"/>
              <a:t>)</a:t>
            </a:r>
            <a:endParaRPr kumimoji="1"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720C5B-F44F-6745-8E22-9D4DE088B829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4/28</a:t>
            </a:r>
          </a:p>
        </p:txBody>
      </p:sp>
    </p:spTree>
    <p:extLst>
      <p:ext uri="{BB962C8B-B14F-4D97-AF65-F5344CB8AC3E}">
        <p14:creationId xmlns:p14="http://schemas.microsoft.com/office/powerpoint/2010/main" val="207887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13F78-CC0D-0842-B1D9-1B94BA79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What is Weka?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2A47C2-209E-6F46-AB72-2DA5DA9C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/>
              <a:t>Collection of machine learning algorithms for data mining tasks </a:t>
            </a:r>
            <a:br>
              <a:rPr lang="en-US" altLang="ko-KR" sz="2000"/>
            </a:br>
            <a:r>
              <a:rPr lang="en-US" altLang="ko-KR" sz="2000"/>
              <a:t>- pre-processing</a:t>
            </a:r>
            <a:br>
              <a:rPr lang="en-US" altLang="ko-KR" sz="2000"/>
            </a:br>
            <a:r>
              <a:rPr lang="en-US" altLang="ko-KR" sz="2000"/>
              <a:t>- classification</a:t>
            </a:r>
            <a:br>
              <a:rPr lang="en-US" altLang="ko-KR" sz="2000"/>
            </a:br>
            <a:r>
              <a:rPr lang="en-US" altLang="ko-KR" sz="2000"/>
              <a:t>- regression</a:t>
            </a:r>
            <a:br>
              <a:rPr lang="en-US" altLang="ko-KR" sz="2000"/>
            </a:br>
            <a:r>
              <a:rPr lang="en-US" altLang="ko-KR" sz="2000"/>
              <a:t>- clustering</a:t>
            </a:r>
            <a:br>
              <a:rPr lang="en-US" altLang="ko-KR" sz="2000"/>
            </a:br>
            <a:r>
              <a:rPr lang="en-US" altLang="ko-KR" sz="2000"/>
              <a:t>- association rules</a:t>
            </a:r>
            <a:br>
              <a:rPr lang="en-US" altLang="ko-KR" sz="2000"/>
            </a:br>
            <a:r>
              <a:rPr lang="en-US" altLang="ko-KR" sz="2000"/>
              <a:t>- visualization</a:t>
            </a:r>
          </a:p>
          <a:p>
            <a:endParaRPr lang="en-US" altLang="ko-KR" sz="2000"/>
          </a:p>
          <a:p>
            <a:r>
              <a:rPr kumimoji="1" lang="en-US" altLang="ko-KR" sz="2000"/>
              <a:t>Weka(Waikato Environment for Knowledge Analysis)</a:t>
            </a:r>
            <a:br>
              <a:rPr kumimoji="1" lang="en-US" altLang="ko-KR" sz="2000"/>
            </a:br>
            <a:r>
              <a:rPr kumimoji="1" lang="en-US" altLang="ko-KR" sz="2000"/>
              <a:t>-</a:t>
            </a:r>
            <a:r>
              <a:rPr kumimoji="1" lang="ko-KR" altLang="en-US" sz="2000"/>
              <a:t> 뉴질랜드에만 서식하는 날지 못하는 호기심 많은 새</a:t>
            </a:r>
            <a:br>
              <a:rPr kumimoji="1" lang="en-US" altLang="ko-KR" sz="2000"/>
            </a:br>
            <a:r>
              <a:rPr kumimoji="1" lang="en-US" altLang="ko-KR" sz="2000"/>
              <a:t>- </a:t>
            </a:r>
            <a:r>
              <a:rPr kumimoji="1" lang="ko-KR" altLang="en-US" sz="2000"/>
              <a:t>뉴질랜드의 </a:t>
            </a:r>
            <a:r>
              <a:rPr kumimoji="1" lang="en-US" altLang="ko-KR" sz="2000"/>
              <a:t>Waikato </a:t>
            </a:r>
            <a:r>
              <a:rPr kumimoji="1" lang="ko-KR" altLang="en-US" sz="2000"/>
              <a:t>대학에서 개발</a:t>
            </a:r>
            <a:endParaRPr kumimoji="1" lang="en-US" altLang="ko-KR" sz="2000"/>
          </a:p>
          <a:p>
            <a:r>
              <a:rPr kumimoji="1" lang="en-US" altLang="ko-KR" sz="2000"/>
              <a:t>Support Multiple Platforms</a:t>
            </a:r>
            <a:br>
              <a:rPr kumimoji="1" lang="en-US" altLang="ko-KR" sz="2000"/>
            </a:br>
            <a:r>
              <a:rPr kumimoji="1" lang="en-US" altLang="ko-KR" sz="2000"/>
              <a:t>- Windows, Mac, Linux</a:t>
            </a:r>
          </a:p>
          <a:p>
            <a:endParaRPr kumimoji="1" lang="ko-KR" altLang="en-US" sz="20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EC59DA-676B-EE4A-9E13-43414D70F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49" y="3728281"/>
            <a:ext cx="3168506" cy="210849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5E2AFC0-40B0-AE46-923B-169C57AFE8C8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5/28</a:t>
            </a:r>
          </a:p>
        </p:txBody>
      </p:sp>
    </p:spTree>
    <p:extLst>
      <p:ext uri="{BB962C8B-B14F-4D97-AF65-F5344CB8AC3E}">
        <p14:creationId xmlns:p14="http://schemas.microsoft.com/office/powerpoint/2010/main" val="31463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5AB27-E03D-A74B-B955-069CC61D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How many algorithms?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D92677-031D-5F4E-8D2B-4CAFCC2C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/>
              <a:t>100+ algorithms for classification</a:t>
            </a:r>
          </a:p>
          <a:p>
            <a:r>
              <a:rPr kumimoji="1" lang="en-US" altLang="ko-KR"/>
              <a:t>75 for data preprocessing</a:t>
            </a:r>
          </a:p>
          <a:p>
            <a:r>
              <a:rPr kumimoji="1" lang="en-US" altLang="ko-KR"/>
              <a:t>25 to assist with feature selection</a:t>
            </a:r>
          </a:p>
          <a:p>
            <a:r>
              <a:rPr kumimoji="1" lang="en-US" altLang="ko-KR"/>
              <a:t>20 for clustering, finding association rules, etc</a:t>
            </a:r>
          </a:p>
          <a:p>
            <a:endParaRPr kumimoji="1" lang="en-US" altLang="ko-KR"/>
          </a:p>
          <a:p>
            <a:pPr marL="0" indent="0">
              <a:buNone/>
            </a:pPr>
            <a:r>
              <a:rPr kumimoji="1" lang="en-US" altLang="ko-KR"/>
              <a:t> - Since 2014 -</a:t>
            </a:r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0E161D-DA95-D847-976D-A171E4773F53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6/28</a:t>
            </a:r>
          </a:p>
        </p:txBody>
      </p:sp>
    </p:spTree>
    <p:extLst>
      <p:ext uri="{BB962C8B-B14F-4D97-AF65-F5344CB8AC3E}">
        <p14:creationId xmlns:p14="http://schemas.microsoft.com/office/powerpoint/2010/main" val="320675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4EEA06-7961-B340-AD02-5D1FDC92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Weka </a:t>
            </a:r>
            <a:r>
              <a:rPr kumimoji="1" lang="ko-KR" altLang="en-US"/>
              <a:t>설치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CA42A0-BF74-B74E-8951-49B10B04A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sz="2000"/>
              <a:t>Website:</a:t>
            </a:r>
            <a:br>
              <a:rPr kumimoji="1" lang="en-US" altLang="ko-KR" sz="2000"/>
            </a:br>
            <a:r>
              <a:rPr kumimoji="1" lang="en-US" altLang="ko-KR" sz="2000"/>
              <a:t>- </a:t>
            </a:r>
            <a:r>
              <a:rPr kumimoji="1" lang="en-US" altLang="ko-KR" sz="2000">
                <a:hlinkClick r:id="rId2"/>
              </a:rPr>
              <a:t>https://www.cs.waikato.ac.nz/ml/weka</a:t>
            </a:r>
            <a:br>
              <a:rPr kumimoji="1" lang="en-US" altLang="ko-KR" sz="2000"/>
            </a:br>
            <a:r>
              <a:rPr kumimoji="1" lang="en-US" altLang="ko-KR" sz="2000"/>
              <a:t>- 32bit : </a:t>
            </a:r>
            <a:r>
              <a:rPr kumimoji="1" lang="en-US" altLang="ko-KR" sz="2000">
                <a:hlinkClick r:id="rId3"/>
              </a:rPr>
              <a:t>https://drive.google.com/file/d/11CX_QITAZa8EVb_bFbZ__yXRQAemit-f/view?usp=sharing</a:t>
            </a:r>
            <a:br>
              <a:rPr kumimoji="1" lang="en-US" altLang="ko-KR" sz="2000"/>
            </a:br>
            <a:r>
              <a:rPr kumimoji="1" lang="en-US" altLang="ko-KR" sz="2000"/>
              <a:t>- 64bit : </a:t>
            </a:r>
            <a:r>
              <a:rPr kumimoji="1" lang="en-US" altLang="ko-KR" sz="2000">
                <a:hlinkClick r:id="rId4"/>
              </a:rPr>
              <a:t>https://drive.google.com/file/d/1MR9ThE1i7VxoRk5R__jQg8Z7XyPb1SkI/view?usp=sharing</a:t>
            </a:r>
            <a:endParaRPr kumimoji="1" lang="en-US" altLang="ko-KR" sz="2000"/>
          </a:p>
          <a:p>
            <a:endParaRPr kumimoji="1" lang="en-US" altLang="ko-KR" sz="2000"/>
          </a:p>
          <a:p>
            <a:r>
              <a:rPr kumimoji="1" lang="en-US" altLang="ko-KR" sz="2000"/>
              <a:t>Java JDK : Weka</a:t>
            </a:r>
            <a:r>
              <a:rPr kumimoji="1" lang="ko-KR" altLang="en-US" sz="2000"/>
              <a:t>는 </a:t>
            </a:r>
            <a:r>
              <a:rPr kumimoji="1" lang="en-US" altLang="ko-KR" sz="2000"/>
              <a:t>JAVA VM </a:t>
            </a:r>
            <a:r>
              <a:rPr kumimoji="1" lang="ko-KR" altLang="en-US" sz="2000"/>
              <a:t>위에서 동작하기때문에 설치</a:t>
            </a:r>
            <a:br>
              <a:rPr kumimoji="1" lang="en-US" altLang="ko-KR" sz="2000"/>
            </a:br>
            <a:r>
              <a:rPr kumimoji="1" lang="en-US" altLang="ko-KR" sz="2000"/>
              <a:t>- </a:t>
            </a:r>
            <a:r>
              <a:rPr kumimoji="1" lang="en-US" altLang="ko-KR" sz="2000">
                <a:hlinkClick r:id="rId5"/>
              </a:rPr>
              <a:t>http://www.oracle.com/technetwork/java/javase/downloads/index.html</a:t>
            </a:r>
            <a:endParaRPr kumimoji="1" lang="en-US" altLang="ko-KR" sz="2000"/>
          </a:p>
          <a:p>
            <a:endParaRPr kumimoji="1" lang="ko-KR" altLang="en-US" sz="20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2326C01-0DB7-2842-BDEE-2BC3F734FE20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7/28</a:t>
            </a:r>
          </a:p>
        </p:txBody>
      </p:sp>
    </p:spTree>
    <p:extLst>
      <p:ext uri="{BB962C8B-B14F-4D97-AF65-F5344CB8AC3E}">
        <p14:creationId xmlns:p14="http://schemas.microsoft.com/office/powerpoint/2010/main" val="425247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EA6C6-1A94-3549-A81F-6066197A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Weka GUI</a:t>
            </a:r>
            <a:endParaRPr kumimoji="1"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C611D0F-3A1E-354D-81B3-8616EFDC4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29" y="1690688"/>
            <a:ext cx="5639495" cy="3690040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E98963A-64B0-EC4D-BB87-591A6CD3889C}"/>
              </a:ext>
            </a:extLst>
          </p:cNvPr>
          <p:cNvSpPr txBox="1">
            <a:spLocks/>
          </p:cNvSpPr>
          <p:nvPr/>
        </p:nvSpPr>
        <p:spPr>
          <a:xfrm>
            <a:off x="636104" y="1690687"/>
            <a:ext cx="5607325" cy="449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1800">
                <a:solidFill>
                  <a:srgbClr val="FF0000"/>
                </a:solidFill>
              </a:rPr>
              <a:t>Explorer </a:t>
            </a:r>
            <a:br>
              <a:rPr kumimoji="1" lang="en-US" altLang="ko-KR" sz="1800">
                <a:solidFill>
                  <a:srgbClr val="FF0000"/>
                </a:solidFill>
              </a:rPr>
            </a:br>
            <a:r>
              <a:rPr kumimoji="1" lang="en-US" altLang="ko-KR" sz="1800">
                <a:solidFill>
                  <a:srgbClr val="FF0000"/>
                </a:solidFill>
              </a:rPr>
              <a:t>- </a:t>
            </a:r>
            <a:r>
              <a:rPr kumimoji="1" lang="ko-KR" altLang="en-US" sz="1800">
                <a:solidFill>
                  <a:srgbClr val="FF0000"/>
                </a:solidFill>
              </a:rPr>
              <a:t>기본적인 </a:t>
            </a:r>
            <a:r>
              <a:rPr kumimoji="1" lang="en-US" altLang="ko-KR" sz="1800">
                <a:solidFill>
                  <a:srgbClr val="FF0000"/>
                </a:solidFill>
              </a:rPr>
              <a:t>GUI Interface</a:t>
            </a:r>
            <a:br>
              <a:rPr kumimoji="1" lang="en-US" altLang="ko-KR" sz="1800">
                <a:solidFill>
                  <a:srgbClr val="FF0000"/>
                </a:solidFill>
              </a:rPr>
            </a:br>
            <a:r>
              <a:rPr kumimoji="1" lang="en-US" altLang="ko-KR" sz="1800">
                <a:solidFill>
                  <a:srgbClr val="FF0000"/>
                </a:solidFill>
              </a:rPr>
              <a:t>- </a:t>
            </a:r>
            <a:r>
              <a:rPr kumimoji="1" lang="ko-KR" altLang="en-US" sz="1800">
                <a:solidFill>
                  <a:srgbClr val="FF0000"/>
                </a:solidFill>
              </a:rPr>
              <a:t>모든 내장된 기능 사용 가능</a:t>
            </a:r>
            <a:endParaRPr kumimoji="1" lang="en-US" altLang="ko-KR" sz="1800">
              <a:solidFill>
                <a:srgbClr val="FF0000"/>
              </a:solidFill>
            </a:endParaRPr>
          </a:p>
          <a:p>
            <a:r>
              <a:rPr kumimoji="1" lang="en-US" altLang="ko-KR" sz="1800"/>
              <a:t>Experimenter</a:t>
            </a:r>
            <a:br>
              <a:rPr kumimoji="1" lang="en-US" altLang="ko-KR" sz="1800"/>
            </a:br>
            <a:r>
              <a:rPr kumimoji="1" lang="en-US" altLang="ko-KR" sz="1800"/>
              <a:t>- </a:t>
            </a:r>
            <a:r>
              <a:rPr kumimoji="1" lang="ko-KR" altLang="en-US" sz="1800"/>
              <a:t>다양한 학습 기법들을 한꺼번에 비교 분석 가능</a:t>
            </a:r>
            <a:br>
              <a:rPr kumimoji="1" lang="en-US" altLang="ko-KR" sz="1800"/>
            </a:br>
            <a:r>
              <a:rPr kumimoji="1" lang="en-US" altLang="ko-KR" sz="1800"/>
              <a:t>-</a:t>
            </a:r>
            <a:r>
              <a:rPr kumimoji="1" lang="ko-KR" altLang="en-US" sz="1800"/>
              <a:t> 데이터 셋과 알고리즘의 비교 분석 설계 가능</a:t>
            </a:r>
            <a:endParaRPr kumimoji="1" lang="en-US" altLang="ko-KR" sz="1800"/>
          </a:p>
          <a:p>
            <a:r>
              <a:rPr kumimoji="1" lang="en-US" altLang="ko-KR" sz="1800"/>
              <a:t>Knowledge Flow</a:t>
            </a:r>
            <a:br>
              <a:rPr kumimoji="1" lang="en-US" altLang="ko-KR" sz="1800"/>
            </a:br>
            <a:r>
              <a:rPr kumimoji="1" lang="en-US" altLang="ko-KR" sz="1800"/>
              <a:t>- </a:t>
            </a:r>
            <a:r>
              <a:rPr kumimoji="1" lang="ko-KR" altLang="en-US" sz="1800"/>
              <a:t>입력된 데이터를 처리하기 위한 환경 제공</a:t>
            </a:r>
            <a:br>
              <a:rPr kumimoji="1" lang="en-US" altLang="ko-KR" sz="1800"/>
            </a:br>
            <a:r>
              <a:rPr kumimoji="1" lang="en-US" altLang="ko-KR" sz="1800"/>
              <a:t>-</a:t>
            </a:r>
            <a:r>
              <a:rPr kumimoji="1" lang="ko-KR" altLang="en-US" sz="1800"/>
              <a:t> 대규모 데이터 처리 가능</a:t>
            </a:r>
            <a:endParaRPr kumimoji="1" lang="en-US" altLang="ko-KR" sz="1800"/>
          </a:p>
          <a:p>
            <a:r>
              <a:rPr kumimoji="1" lang="en-US" altLang="ko-KR" sz="1800"/>
              <a:t>Workbench</a:t>
            </a:r>
            <a:br>
              <a:rPr kumimoji="1" lang="en-US" altLang="ko-KR" sz="1800"/>
            </a:br>
            <a:r>
              <a:rPr kumimoji="1" lang="en-US" altLang="ko-KR" sz="1800"/>
              <a:t>- Explorer + Experimenter</a:t>
            </a:r>
          </a:p>
          <a:p>
            <a:r>
              <a:rPr kumimoji="1" lang="en-US" altLang="ko-KR" sz="1800"/>
              <a:t>SimpleCLI</a:t>
            </a:r>
            <a:br>
              <a:rPr kumimoji="1" lang="en-US" altLang="ko-KR" sz="1800"/>
            </a:br>
            <a:r>
              <a:rPr kumimoji="1" lang="en-US" altLang="ko-KR" sz="1800"/>
              <a:t>- Command Line Interface</a:t>
            </a:r>
          </a:p>
          <a:p>
            <a:endParaRPr kumimoji="1" lang="en-US" altLang="ko-KR" sz="1800"/>
          </a:p>
          <a:p>
            <a:endParaRPr kumimoji="1" lang="ko-KR" altLang="en-US" sz="1800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5413ECA9-E847-1446-AA7E-40F29D2643DA}"/>
              </a:ext>
            </a:extLst>
          </p:cNvPr>
          <p:cNvSpPr/>
          <p:nvPr/>
        </p:nvSpPr>
        <p:spPr>
          <a:xfrm>
            <a:off x="10336693" y="2597426"/>
            <a:ext cx="1417985" cy="5698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7157128-D3D8-174E-BB36-CCCE5C650419}"/>
              </a:ext>
            </a:extLst>
          </p:cNvPr>
          <p:cNvSpPr/>
          <p:nvPr/>
        </p:nvSpPr>
        <p:spPr>
          <a:xfrm>
            <a:off x="11062607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8/28</a:t>
            </a:r>
          </a:p>
        </p:txBody>
      </p:sp>
    </p:spTree>
    <p:extLst>
      <p:ext uri="{BB962C8B-B14F-4D97-AF65-F5344CB8AC3E}">
        <p14:creationId xmlns:p14="http://schemas.microsoft.com/office/powerpoint/2010/main" val="38320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64E44-CC71-D34C-B145-39CEC77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Weka </a:t>
            </a:r>
            <a:r>
              <a:rPr kumimoji="1" lang="ko-KR" altLang="en-US" dirty="0"/>
              <a:t>사용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8BF721-B608-6E44-AA01-12EAF7CD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FCE0A9F-194D-5C4C-BB0A-1AC631C6BC5E}"/>
              </a:ext>
            </a:extLst>
          </p:cNvPr>
          <p:cNvSpPr/>
          <p:nvPr/>
        </p:nvSpPr>
        <p:spPr>
          <a:xfrm>
            <a:off x="11077121" y="6452657"/>
            <a:ext cx="553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9/28</a:t>
            </a:r>
          </a:p>
        </p:txBody>
      </p:sp>
    </p:spTree>
    <p:extLst>
      <p:ext uri="{BB962C8B-B14F-4D97-AF65-F5344CB8AC3E}">
        <p14:creationId xmlns:p14="http://schemas.microsoft.com/office/powerpoint/2010/main" val="72745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213</Words>
  <Application>Microsoft Macintosh PowerPoint</Application>
  <PresentationFormat>와이드스크린</PresentationFormat>
  <Paragraphs>126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굴림</vt:lpstr>
      <vt:lpstr>Malgun Gothic</vt:lpstr>
      <vt:lpstr>Malgun Gothic</vt:lpstr>
      <vt:lpstr>Arial</vt:lpstr>
      <vt:lpstr>Office 테마</vt:lpstr>
      <vt:lpstr>Machine Learning</vt:lpstr>
      <vt:lpstr>수업 참고 자료</vt:lpstr>
      <vt:lpstr>목차</vt:lpstr>
      <vt:lpstr>Weka 입문 (설치하기)</vt:lpstr>
      <vt:lpstr>What is Weka?</vt:lpstr>
      <vt:lpstr>How many algorithms?</vt:lpstr>
      <vt:lpstr>Weka 설치</vt:lpstr>
      <vt:lpstr>Weka GUI</vt:lpstr>
      <vt:lpstr>Weka 사용</vt:lpstr>
      <vt:lpstr>Explorer</vt:lpstr>
      <vt:lpstr>Explorer</vt:lpstr>
      <vt:lpstr>ARFF data</vt:lpstr>
      <vt:lpstr>PowerPoint 프레젠테이션</vt:lpstr>
      <vt:lpstr>PowerPoint 프레젠테이션</vt:lpstr>
      <vt:lpstr>PowerPoint 프레젠테이션</vt:lpstr>
      <vt:lpstr>Weka를 이용한 예제 데이터 분석</vt:lpstr>
      <vt:lpstr>Data Format: IRIS</vt:lpstr>
      <vt:lpstr>Classify</vt:lpstr>
      <vt:lpstr>Classify</vt:lpstr>
      <vt:lpstr>Classify</vt:lpstr>
      <vt:lpstr>Clustering</vt:lpstr>
      <vt:lpstr>Associate</vt:lpstr>
      <vt:lpstr>PowerPoint 프레젠테이션</vt:lpstr>
      <vt:lpstr>Select attributes</vt:lpstr>
      <vt:lpstr>Visualize</vt:lpstr>
      <vt:lpstr>다음시간에는???</vt:lpstr>
      <vt:lpstr>숙제</vt:lpstr>
      <vt:lpstr>Thank you!!!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이강희</dc:creator>
  <cp:lastModifiedBy> </cp:lastModifiedBy>
  <cp:revision>156</cp:revision>
  <dcterms:created xsi:type="dcterms:W3CDTF">2018-03-31T07:01:34Z</dcterms:created>
  <dcterms:modified xsi:type="dcterms:W3CDTF">2018-05-13T19:25:19Z</dcterms:modified>
</cp:coreProperties>
</file>