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0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57" r:id="rId4"/>
    <p:sldId id="277" r:id="rId5"/>
    <p:sldId id="258" r:id="rId6"/>
    <p:sldId id="280" r:id="rId7"/>
    <p:sldId id="281" r:id="rId8"/>
    <p:sldId id="260" r:id="rId9"/>
    <p:sldId id="282" r:id="rId10"/>
    <p:sldId id="283" r:id="rId11"/>
    <p:sldId id="278" r:id="rId12"/>
    <p:sldId id="261" r:id="rId13"/>
    <p:sldId id="279" r:id="rId14"/>
    <p:sldId id="286" r:id="rId15"/>
    <p:sldId id="274" r:id="rId16"/>
    <p:sldId id="290" r:id="rId17"/>
    <p:sldId id="291" r:id="rId18"/>
    <p:sldId id="287" r:id="rId19"/>
    <p:sldId id="288" r:id="rId20"/>
    <p:sldId id="292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8" autoAdjust="0"/>
    <p:restoredTop sz="90205" autoAdjust="0"/>
  </p:normalViewPr>
  <p:slideViewPr>
    <p:cSldViewPr snapToGrid="0">
      <p:cViewPr varScale="1">
        <p:scale>
          <a:sx n="99" d="100"/>
          <a:sy n="99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64EF199-757A-EF45-8F68-AC66E14B3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18002E-1364-A44E-8C6F-AD9591664E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D08CD-4ED5-EB46-ABB9-EBC56E844EFF}" type="datetimeFigureOut">
              <a:rPr kumimoji="1" lang="ko-KR" altLang="en-US" smtClean="0"/>
              <a:t>2018. 4. 16.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EF2934-8D04-9244-9932-BBEF00FE3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ko-KR"/>
              <a:t>Network Data Science Lab</a:t>
            </a:r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858662-907E-BE4C-ACB7-4685F61D8E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162C-DA26-7143-8DBB-68D12B78DE5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650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BF854-E5BB-47A7-A5BC-B43C078771A5}" type="datetimeFigureOut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Network Data Science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9195F-731A-4530-924A-67A0D95D6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39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FEEFB-1096-7341-ABFD-228D46F2B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2BE3628-E1C8-AA49-936C-68AD008A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5B9943-3C3F-D14F-ABE4-305FB007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BEB-8FBB-B948-9355-1CEE6E9A4471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210FB5-DB99-B545-9683-A90488B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19BE82-D112-6E4A-882F-99D62CFE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9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18490-0947-2D45-A00C-7F79749B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D307F2-31D9-1142-8BBE-E629B23D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7FBB7A-28D1-914B-8318-4E9C4B42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1552-2B8A-9D47-A7B5-83B4C5B903D4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02F2FB-0033-454C-A4DB-D6C91FF3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0C946D-ABA1-F246-B084-476DE6AF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3019FAA-311A-7447-9F8B-A32D797FF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06EF16-35B9-5643-B7AB-EAAC1945D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67D7E4-A23C-ED4E-873A-2F7E1A0B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E5BE-D256-BB4A-B09D-E0440E13461F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B26C52-985B-0D4F-B469-88EAB319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0B7D9-BF6D-FF47-9E2A-3B70948F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9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E456B-89E0-4844-A562-D055FB9C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FB1A9F-9D13-5349-8063-A6E02571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784EA-BFF2-C348-8DCE-D971B022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9C47-92F0-9249-B11E-9129620A3D7C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8927E9-1392-204C-9EDB-69A9EAE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96087-A7F8-4C4C-AEB7-161F07D7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88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B8FDE-8AE6-744E-A0E9-52E03B10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A0ECDE-5873-A444-BD32-9203BD52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99F0CF-38E2-BB43-91A4-5FA19BE8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7070-7947-9745-BBBB-6BAD580C1F63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A5FCD-7CF9-2049-90E4-8A40E5DE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3C8ED4-EE39-3D4B-A6F2-1E85A584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D420DA-5208-3345-8E57-CF689D57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2E1B4B-1BAF-CE45-B668-D32E831D4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1076B9-B7F3-8241-BAC8-3D8FACFD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2EBEE3-F20D-E041-9F08-7B7D6EB1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AA91-41DD-8F45-9154-FE587357C41C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46E8EC-F83D-1A40-862E-B78932D3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FD7EBA-AD24-9741-BCCE-19BD7579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37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3C4F7-D41D-774A-85A4-AE4A892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7A2DA4-9484-1045-A5DE-0063DC254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042A76-8C61-6B4A-8F3A-DE63D28DE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5282DC-D3AC-D844-A743-CA419D426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EEEA0B-28DF-134B-8151-7D987933D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E81DF6-D106-A348-BC6E-0172FAEE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8338-C63A-B447-8D6A-0609546D1811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182C9A8-677A-3647-BF37-D6521AE4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A6C8D0-67B8-0941-8B2A-0FF66E3B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548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54677-191A-1D43-A4FC-B7B801EF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9E7DFC-59B8-904D-8E55-C794FC6A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B9F2-BDC8-AA4A-AFB1-96B09750DB0B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1207B0-CE49-1249-92D9-0E3864AC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A89DE2-3DE3-5544-BC88-AE42688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42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7C92724-7E7E-774F-9A72-D42A94E9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124-9F9D-3C46-B772-DC90D4296BB3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EFD543-64BF-8946-A9F7-9AE2263F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574DDE-855A-C148-B2C0-CC5E7C87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E264E-F31C-ED48-BD1D-A7B3345C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4F4B49-4BB9-5447-BD3D-44CD0861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C3BB81-D584-904B-A926-880757B22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204440-DDC3-CC4D-882D-B2838572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D81-B21F-DA4F-AC50-AE1934BCEAF2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F4E042-2A34-524B-A9AC-D7CC1E14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FCD0FC-087F-C94D-811A-9EAF6C26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7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A1C5C1-3D1C-734E-8DFD-DAFEFDC3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F64764-2FCF-7D49-8DAF-BE805663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98DE2C-DAA1-5143-892E-36CC6B752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5EDC69-00E6-5A4A-A7C8-E3989D41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83A-EC0A-BB48-877F-A0EDC00528A9}" type="datetime1">
              <a:rPr lang="ko-KR" altLang="en-US" smtClean="0"/>
              <a:t>2018. 4. 16.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B2BDF5-7F1A-A84D-BA4E-003E1447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</a:t>
            </a:r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3FEB95-DD9B-6A4B-BF19-95290FBE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2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AA1B87-C194-CB4E-997B-9F65452E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8FD88A-BA2C-0941-A94E-D90088AF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AE0B84-E58D-E44F-ABAD-06DA04EB4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BDD5D-F735-7B45-ACD0-15F26D572351}" type="datetimeFigureOut">
              <a:rPr kumimoji="1" lang="ko-KR" altLang="en-US" smtClean="0"/>
              <a:t>2018. 4. 16.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EE4F1F-4B94-F34A-86F9-A42FA6A4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0C5F1-3B00-344A-9614-F6377132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0C1AEA-6254-D24D-BA17-FE8B6F2F68A8}"/>
              </a:ext>
            </a:extLst>
          </p:cNvPr>
          <p:cNvSpPr/>
          <p:nvPr userDrawn="1"/>
        </p:nvSpPr>
        <p:spPr>
          <a:xfrm>
            <a:off x="757030" y="6488668"/>
            <a:ext cx="26468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Network Data Science Lab</a:t>
            </a:r>
          </a:p>
        </p:txBody>
      </p:sp>
    </p:spTree>
    <p:extLst>
      <p:ext uri="{BB962C8B-B14F-4D97-AF65-F5344CB8AC3E}">
        <p14:creationId xmlns:p14="http://schemas.microsoft.com/office/powerpoint/2010/main" val="14838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kemeanalyst.com/most-popular-languages-for-data-science-and-analytics-2017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docs.net/8" TargetMode="External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conda.com/download/" TargetMode="External"/><Relationship Id="rId5" Type="http://schemas.openxmlformats.org/officeDocument/2006/relationships/hyperlink" Target="https://wikidocs.net/2826" TargetMode="External"/><Relationship Id="rId4" Type="http://schemas.openxmlformats.org/officeDocument/2006/relationships/hyperlink" Target="http://www.python.org/download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learn/learn-python" TargetMode="External"/><Relationship Id="rId2" Type="http://schemas.openxmlformats.org/officeDocument/2006/relationships/hyperlink" Target="https://programmers.co.kr/learn/courses/2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nkwink.kr/1029" TargetMode="External"/><Relationship Id="rId2" Type="http://schemas.openxmlformats.org/officeDocument/2006/relationships/hyperlink" Target="https://github.com/amueller/word_clou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hyperlink" Target="https://dev.to/rodolfoferro/sentiment-analysis-on-trumpss-tweets-using-python-" TargetMode="External"/><Relationship Id="rId4" Type="http://schemas.openxmlformats.org/officeDocument/2006/relationships/hyperlink" Target="http://textblob.readthedocs.io/en/dev/quickstart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deep-learning-turkey/google-colab-free-gpu-tutorial-e113627b9f5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043BDB-8C62-47E1-ADFA-A332F88B5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Python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4E930D-3D6D-45C9-9047-33FE57E37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83145"/>
          </a:xfrm>
        </p:spPr>
        <p:txBody>
          <a:bodyPr/>
          <a:lstStyle/>
          <a:p>
            <a:r>
              <a:rPr lang="en-US" altLang="ko-KR" dirty="0"/>
              <a:t>Network Data Science Lab</a:t>
            </a:r>
          </a:p>
          <a:p>
            <a:r>
              <a:rPr lang="en-US" altLang="ko-KR" dirty="0"/>
              <a:t>Seunghun Lee,</a:t>
            </a:r>
            <a:r>
              <a:rPr lang="ko-KR" altLang="en-US" dirty="0"/>
              <a:t> </a:t>
            </a:r>
            <a:r>
              <a:rPr lang="en-US" altLang="ko-KR" dirty="0" err="1"/>
              <a:t>KangHee</a:t>
            </a:r>
            <a:r>
              <a:rPr lang="en-US" altLang="ko-KR" dirty="0"/>
              <a:t> Lee</a:t>
            </a:r>
          </a:p>
          <a:p>
            <a:r>
              <a:rPr lang="en-US" altLang="ko-KR" dirty="0"/>
              <a:t>Professor : Hyun-</a:t>
            </a:r>
            <a:r>
              <a:rPr lang="en-US" altLang="ko-KR" dirty="0" err="1"/>
              <a:t>Chul</a:t>
            </a:r>
            <a:r>
              <a:rPr lang="en-US" altLang="ko-KR" dirty="0"/>
              <a:t> Kim</a:t>
            </a:r>
          </a:p>
          <a:p>
            <a:r>
              <a:rPr lang="en-US" altLang="ko-KR" dirty="0"/>
              <a:t>2018. 04. 16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77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824C52-7F40-9345-BA05-9D6BA4D0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r>
              <a:rPr kumimoji="1" lang="ko-KR" altLang="en-US" dirty="0"/>
              <a:t>문법이 쉽고 간결하다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Most Popular Coding Language</a:t>
            </a:r>
            <a:br>
              <a:rPr kumimoji="1" lang="en-US" altLang="ko-KR" dirty="0"/>
            </a:br>
            <a:r>
              <a:rPr kumimoji="1" lang="en-US" altLang="ko-KR" dirty="0"/>
              <a:t>- </a:t>
            </a:r>
            <a:r>
              <a:rPr kumimoji="1" lang="en-US" altLang="ko-KR" dirty="0">
                <a:hlinkClick r:id="rId2"/>
              </a:rPr>
              <a:t>http://makemeanalyst.com/most-popular-languages-for-data-science-and-analytics-2017/</a:t>
            </a:r>
            <a:endParaRPr kumimoji="1" lang="en-US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1C3C26-97FB-4C43-A84E-42AB698CB090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8240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64E44-CC71-D34C-B145-39CEC77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Python</a:t>
            </a:r>
            <a:r>
              <a:rPr kumimoji="1" lang="ko-KR" altLang="en-US" dirty="0"/>
              <a:t> 설치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8BF721-B608-6E44-AA01-12EAF7CD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53633B7-DB64-B743-A27A-9B667ED7ACBB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11/19</a:t>
            </a:r>
          </a:p>
        </p:txBody>
      </p:sp>
    </p:spTree>
    <p:extLst>
      <p:ext uri="{BB962C8B-B14F-4D97-AF65-F5344CB8AC3E}">
        <p14:creationId xmlns:p14="http://schemas.microsoft.com/office/powerpoint/2010/main" val="269270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F38CAF-02C8-49FA-A469-FFA9156A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</a:t>
            </a:r>
            <a:r>
              <a:rPr lang="ko-KR" altLang="en-US" dirty="0"/>
              <a:t> 설치하기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C1733E-2B56-41B6-BB44-B55375C1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199"/>
            <a:ext cx="9601200" cy="40712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Python</a:t>
            </a:r>
            <a:r>
              <a:rPr lang="ko-KR" altLang="en-US" dirty="0"/>
              <a:t> 설치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설치 방법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>
                <a:hlinkClick r:id="rId3"/>
              </a:rPr>
              <a:t>https://wikidocs.net/8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Download URL: </a:t>
            </a:r>
            <a:r>
              <a:rPr lang="en-US" altLang="ko-KR" dirty="0">
                <a:hlinkClick r:id="rId4"/>
              </a:rPr>
              <a:t>http://www.python.org/downloads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Anaconda</a:t>
            </a:r>
            <a:r>
              <a:rPr lang="ko-KR" altLang="en-US" dirty="0"/>
              <a:t> 설치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Python data science and machine learning package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설치 방법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>
                <a:hlinkClick r:id="rId5"/>
              </a:rPr>
              <a:t>https://wikidocs.net/2826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Download URL: </a:t>
            </a:r>
            <a:r>
              <a:rPr lang="en-US" altLang="ko-KR" dirty="0">
                <a:hlinkClick r:id="rId6"/>
              </a:rPr>
              <a:t>https://www.anaconda.com/download/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 err="1"/>
              <a:t>Virtualenv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여러 버전의 </a:t>
            </a:r>
            <a:r>
              <a:rPr lang="en-US" altLang="ko-KR" dirty="0"/>
              <a:t>Python</a:t>
            </a:r>
            <a:r>
              <a:rPr lang="ko-KR" altLang="en-US" dirty="0"/>
              <a:t>과 프로젝트별로 다른 종류의 환경 설정 사용 가능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1C657B-48E6-7847-8730-FC6208CE87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020" r="5377"/>
          <a:stretch/>
        </p:blipFill>
        <p:spPr>
          <a:xfrm>
            <a:off x="6096000" y="3075480"/>
            <a:ext cx="5681272" cy="357370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E85CE1E-C720-9248-AA32-C940B27626D7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12/19</a:t>
            </a:r>
          </a:p>
        </p:txBody>
      </p:sp>
    </p:spTree>
    <p:extLst>
      <p:ext uri="{BB962C8B-B14F-4D97-AF65-F5344CB8AC3E}">
        <p14:creationId xmlns:p14="http://schemas.microsoft.com/office/powerpoint/2010/main" val="17441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64E44-CC71-D34C-B145-39CEC77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Python</a:t>
            </a:r>
            <a:r>
              <a:rPr kumimoji="1" lang="ko-KR" altLang="en-US" dirty="0"/>
              <a:t> 기본 문법 </a:t>
            </a:r>
            <a:r>
              <a:rPr kumimoji="1" lang="en-US" altLang="ko-KR" dirty="0"/>
              <a:t>&amp;</a:t>
            </a:r>
            <a:r>
              <a:rPr kumimoji="1" lang="ko-KR" altLang="en-US" dirty="0"/>
              <a:t> 실습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8BF721-B608-6E44-AA01-12EAF7CD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2CDC56B-451E-FA40-A84F-ECDD3A36BE9D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13/19</a:t>
            </a:r>
          </a:p>
        </p:txBody>
      </p:sp>
    </p:spTree>
    <p:extLst>
      <p:ext uri="{BB962C8B-B14F-4D97-AF65-F5344CB8AC3E}">
        <p14:creationId xmlns:p14="http://schemas.microsoft.com/office/powerpoint/2010/main" val="319048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C43DC6-9D47-5347-87F1-6DFBBD1C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778558"/>
            <a:ext cx="10512796" cy="4317441"/>
          </a:xfrm>
        </p:spPr>
        <p:txBody>
          <a:bodyPr>
            <a:normAutofit lnSpcReduction="10000"/>
          </a:bodyPr>
          <a:lstStyle/>
          <a:p>
            <a:r>
              <a:rPr kumimoji="1" lang="en-US" altLang="ko-KR" sz="1600" dirty="0"/>
              <a:t>NumPy</a:t>
            </a:r>
            <a:br>
              <a:rPr kumimoji="1" lang="en-US" altLang="ko-KR" sz="1600" dirty="0"/>
            </a:br>
            <a:r>
              <a:rPr kumimoji="1" lang="en-US" altLang="ko-KR" sz="1600" dirty="0"/>
              <a:t>- </a:t>
            </a:r>
            <a:r>
              <a:rPr kumimoji="1" lang="ko-KR" altLang="en-US" sz="1600" dirty="0"/>
              <a:t>수학 연산을 위한 가장 기본적인 패키지</a:t>
            </a:r>
            <a:br>
              <a:rPr kumimoji="1" lang="en-US" altLang="ko-KR" sz="1600" dirty="0"/>
            </a:br>
            <a:r>
              <a:rPr kumimoji="1" lang="en-US" altLang="ko-KR" sz="1600" dirty="0"/>
              <a:t>-</a:t>
            </a:r>
            <a:r>
              <a:rPr kumimoji="1" lang="ko-KR" altLang="en-US" sz="1600" dirty="0"/>
              <a:t> 다차원 배열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</a:t>
            </a:r>
            <a:r>
              <a:rPr kumimoji="1" lang="ko-KR" altLang="en-US" sz="1600" dirty="0" err="1"/>
              <a:t>벡터화</a:t>
            </a:r>
            <a:r>
              <a:rPr kumimoji="1" lang="ko-KR" altLang="en-US" sz="1600" dirty="0"/>
              <a:t> 연산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수치 해석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선형 대수 등등</a:t>
            </a:r>
            <a:endParaRPr kumimoji="1" lang="en-US" altLang="ko-KR" sz="1600" dirty="0"/>
          </a:p>
          <a:p>
            <a:pPr marL="0" indent="0">
              <a:buNone/>
            </a:pPr>
            <a:endParaRPr kumimoji="1" lang="en-US" altLang="ko-KR" sz="1600" dirty="0"/>
          </a:p>
          <a:p>
            <a:r>
              <a:rPr kumimoji="1" lang="en-US" altLang="ko-KR" sz="1600" dirty="0"/>
              <a:t>SciPy</a:t>
            </a:r>
            <a:br>
              <a:rPr kumimoji="1" lang="en-US" altLang="ko-KR" sz="1600" dirty="0"/>
            </a:br>
            <a:r>
              <a:rPr kumimoji="1" lang="en-US" altLang="ko-KR" sz="1600" dirty="0"/>
              <a:t>- </a:t>
            </a:r>
            <a:r>
              <a:rPr kumimoji="1" lang="ko-KR" altLang="en-US" sz="1600" dirty="0"/>
              <a:t>고급 수학 함수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수치적 미적분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미분 </a:t>
            </a:r>
            <a:r>
              <a:rPr kumimoji="1" lang="ko-KR" altLang="en-US" sz="1600" dirty="0" err="1"/>
              <a:t>방적식</a:t>
            </a:r>
            <a:r>
              <a:rPr kumimoji="1" lang="ko-KR" altLang="en-US" sz="1600" dirty="0"/>
              <a:t> 계산 등의 과학 기술 계산 기능 제공</a:t>
            </a:r>
            <a:endParaRPr kumimoji="1" lang="en-US" altLang="ko-KR" sz="1600" dirty="0"/>
          </a:p>
          <a:p>
            <a:pPr marL="0" indent="0">
              <a:buNone/>
            </a:pPr>
            <a:endParaRPr kumimoji="1" lang="en-US" altLang="ko-KR" sz="1600" dirty="0"/>
          </a:p>
          <a:p>
            <a:r>
              <a:rPr kumimoji="1" lang="en-US" altLang="ko-KR" sz="1600" dirty="0"/>
              <a:t>Pandas</a:t>
            </a:r>
            <a:br>
              <a:rPr kumimoji="1" lang="en-US" altLang="ko-KR" sz="1600" dirty="0"/>
            </a:br>
            <a:r>
              <a:rPr kumimoji="1" lang="en-US" altLang="ko-KR" sz="1600" dirty="0"/>
              <a:t>- </a:t>
            </a:r>
            <a:r>
              <a:rPr kumimoji="1" lang="ko-KR" altLang="en-US" sz="1600" dirty="0"/>
              <a:t>테이블 형태의 데이터를 다루기 위한 데이터 프레임 </a:t>
            </a:r>
            <a:r>
              <a:rPr kumimoji="1" lang="ko-KR" altLang="en-US" sz="1600" dirty="0" err="1"/>
              <a:t>자료형</a:t>
            </a:r>
            <a:r>
              <a:rPr kumimoji="1" lang="ko-KR" altLang="en-US" sz="1600" dirty="0"/>
              <a:t> 제공</a:t>
            </a:r>
            <a:endParaRPr kumimoji="1" lang="en-US" altLang="ko-KR" sz="1600" dirty="0"/>
          </a:p>
          <a:p>
            <a:endParaRPr kumimoji="1" lang="en-US" altLang="ko-KR" sz="1600" dirty="0"/>
          </a:p>
          <a:p>
            <a:r>
              <a:rPr kumimoji="1" lang="en-US" altLang="ko-KR" sz="1600" dirty="0"/>
              <a:t>Matplotlib</a:t>
            </a:r>
            <a:br>
              <a:rPr kumimoji="1" lang="en-US" altLang="ko-KR" sz="1600" dirty="0"/>
            </a:br>
            <a:r>
              <a:rPr kumimoji="1" lang="en-US" altLang="ko-KR" sz="1600" dirty="0"/>
              <a:t>- </a:t>
            </a:r>
            <a:r>
              <a:rPr kumimoji="1" lang="ko-KR" altLang="en-US" sz="1600" dirty="0"/>
              <a:t>각종 그래프나 차트를 그리기 위한 시간 기능 제공</a:t>
            </a:r>
            <a:endParaRPr kumimoji="1" lang="en-US" altLang="ko-KR" sz="1600" dirty="0"/>
          </a:p>
          <a:p>
            <a:endParaRPr kumimoji="1" lang="en-US" altLang="ko-KR" sz="1600" dirty="0"/>
          </a:p>
          <a:p>
            <a:r>
              <a:rPr kumimoji="1" lang="en-US" altLang="ko-KR" sz="1600" dirty="0" err="1"/>
              <a:t>Scikit</a:t>
            </a:r>
            <a:r>
              <a:rPr kumimoji="1" lang="en-US" altLang="ko-KR" sz="1600" dirty="0"/>
              <a:t>-Learn</a:t>
            </a:r>
            <a:br>
              <a:rPr kumimoji="1" lang="en-US" altLang="ko-KR" sz="1600" dirty="0"/>
            </a:br>
            <a:r>
              <a:rPr kumimoji="1" lang="en-US" altLang="ko-KR" sz="1600" dirty="0"/>
              <a:t>- </a:t>
            </a:r>
            <a:r>
              <a:rPr kumimoji="1" lang="ko-KR" altLang="en-US" sz="1600" dirty="0" err="1"/>
              <a:t>머신러닝</a:t>
            </a:r>
            <a:r>
              <a:rPr kumimoji="1" lang="ko-KR" altLang="en-US" sz="1600" dirty="0"/>
              <a:t> 학습용 패키지</a:t>
            </a:r>
            <a:endParaRPr kumimoji="1" lang="en-US" altLang="ko-KR" sz="1600" dirty="0"/>
          </a:p>
          <a:p>
            <a:endParaRPr kumimoji="1" lang="en-US" altLang="ko-KR" sz="16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13D8A4E-9272-444C-A1C7-C6109659828C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14/19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0641C2A-20C5-4C4F-AAAA-78A61398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ko-KR" altLang="en-US" dirty="0" err="1"/>
              <a:t>머신러닝에</a:t>
            </a:r>
            <a:r>
              <a:rPr kumimoji="1" lang="ko-KR" altLang="en-US" dirty="0"/>
              <a:t> 유용한 라이브러리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98CA010-491A-F649-B14C-D5F72F699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167" y="887230"/>
            <a:ext cx="3567449" cy="458344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6DA928-6370-CF42-9E0B-D9224578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62" y="1639497"/>
            <a:ext cx="3746243" cy="48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BB755-6A8A-2643-A663-F2DEDA17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참고자료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D13753-3B5F-A547-B3FB-E63AFD9AF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미운코딩새끼</a:t>
            </a:r>
            <a:r>
              <a:rPr kumimoji="1" lang="en-US" altLang="ko-KR" dirty="0"/>
              <a:t>(</a:t>
            </a:r>
            <a:r>
              <a:rPr kumimoji="1" lang="ko-KR" altLang="en-US" dirty="0"/>
              <a:t>필수</a:t>
            </a:r>
            <a:r>
              <a:rPr kumimoji="1" lang="en-US" altLang="ko-KR" dirty="0"/>
              <a:t>)</a:t>
            </a:r>
          </a:p>
          <a:p>
            <a:pPr lvl="1"/>
            <a:r>
              <a:rPr kumimoji="1" lang="en" altLang="ko-KR" dirty="0">
                <a:hlinkClick r:id="rId2"/>
              </a:rPr>
              <a:t>https://programmers.co.kr/learn/courses/29</a:t>
            </a:r>
            <a:endParaRPr kumimoji="1" lang="en" altLang="ko-KR" dirty="0"/>
          </a:p>
          <a:p>
            <a:pPr lvl="1"/>
            <a:r>
              <a:rPr kumimoji="1" lang="ko-KR" altLang="en-US" dirty="0" err="1"/>
              <a:t>파이썬</a:t>
            </a:r>
            <a:r>
              <a:rPr kumimoji="1" lang="ko-KR" altLang="en-US" dirty="0"/>
              <a:t> 동영상 강의 수록</a:t>
            </a:r>
            <a:r>
              <a:rPr kumimoji="1" lang="en-US" altLang="ko-KR" dirty="0"/>
              <a:t>(4</a:t>
            </a:r>
            <a:r>
              <a:rPr kumimoji="1" lang="ko-KR" altLang="en-US" dirty="0"/>
              <a:t>시간 </a:t>
            </a:r>
            <a:r>
              <a:rPr kumimoji="1" lang="en-US" altLang="ko-KR" dirty="0"/>
              <a:t>13</a:t>
            </a:r>
            <a:r>
              <a:rPr kumimoji="1" lang="ko-KR" altLang="en-US" dirty="0"/>
              <a:t>분</a:t>
            </a:r>
            <a:r>
              <a:rPr kumimoji="1" lang="en-US" altLang="ko-KR" dirty="0"/>
              <a:t>)</a:t>
            </a:r>
          </a:p>
          <a:p>
            <a:pPr lvl="1"/>
            <a:r>
              <a:rPr kumimoji="1" lang="ko-KR" altLang="en-US" dirty="0"/>
              <a:t>알고리즘 문제를 웹으로 풀 수 있음</a:t>
            </a:r>
            <a:endParaRPr kumimoji="1" lang="en-US" altLang="ko-KR" dirty="0"/>
          </a:p>
          <a:p>
            <a:pPr lvl="1"/>
            <a:endParaRPr kumimoji="1" lang="en-US" altLang="ko-KR" dirty="0"/>
          </a:p>
          <a:p>
            <a:r>
              <a:rPr kumimoji="1" lang="en-US" altLang="ko-KR" dirty="0" err="1"/>
              <a:t>Codecademy</a:t>
            </a:r>
            <a:endParaRPr kumimoji="1" lang="en-US" altLang="ko-KR" dirty="0"/>
          </a:p>
          <a:p>
            <a:pPr lvl="1"/>
            <a:r>
              <a:rPr kumimoji="1" lang="en" altLang="ko-KR" dirty="0">
                <a:hlinkClick r:id="rId3"/>
              </a:rPr>
              <a:t>https://www.codecademy.com/learn/learn-python</a:t>
            </a:r>
            <a:endParaRPr kumimoji="1" lang="en" altLang="ko-KR" dirty="0"/>
          </a:p>
          <a:p>
            <a:pPr lvl="1"/>
            <a:r>
              <a:rPr kumimoji="1" lang="ko-KR" altLang="en-US" dirty="0" err="1"/>
              <a:t>파이썬의</a:t>
            </a:r>
            <a:r>
              <a:rPr kumimoji="1" lang="ko-KR" altLang="en-US" dirty="0"/>
              <a:t> 기초를 웹으로 코딩하면서 실습</a:t>
            </a:r>
            <a:endParaRPr kumimoji="1" lang="en" altLang="ko-KR" dirty="0"/>
          </a:p>
          <a:p>
            <a:pPr lvl="1"/>
            <a:endParaRPr kumimoji="1" lang="en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CF5A95C-8749-234B-98BF-AB350D9E733F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15/19</a:t>
            </a:r>
          </a:p>
        </p:txBody>
      </p:sp>
    </p:spTree>
    <p:extLst>
      <p:ext uri="{BB962C8B-B14F-4D97-AF65-F5344CB8AC3E}">
        <p14:creationId xmlns:p14="http://schemas.microsoft.com/office/powerpoint/2010/main" val="27181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8EA2D3-5D3D-5F46-80DE-5CE7E2C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다음시간에는</a:t>
            </a:r>
            <a:r>
              <a:rPr kumimoji="1" lang="en-US" altLang="ko-KR" dirty="0"/>
              <a:t>???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228AC4-9FB9-8B43-8F01-18ACA4843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데이터 수집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1. </a:t>
            </a:r>
            <a:r>
              <a:rPr kumimoji="1" lang="ko-KR" altLang="en-US" dirty="0"/>
              <a:t>웹 데이터 </a:t>
            </a:r>
            <a:r>
              <a:rPr kumimoji="1" lang="ko-KR" altLang="en-US" dirty="0" err="1"/>
              <a:t>크롤링</a:t>
            </a:r>
            <a:r>
              <a:rPr kumimoji="1" lang="en-US" altLang="ko-KR" dirty="0"/>
              <a:t>(</a:t>
            </a:r>
            <a:r>
              <a:rPr kumimoji="1" lang="ko-KR" altLang="en-US" dirty="0"/>
              <a:t>수집</a:t>
            </a:r>
            <a:r>
              <a:rPr kumimoji="1" lang="en-US" altLang="ko-KR" dirty="0"/>
              <a:t>) From </a:t>
            </a:r>
            <a:r>
              <a:rPr kumimoji="1" lang="ko-KR" altLang="en-US" dirty="0" err="1"/>
              <a:t>다이닝코드</a:t>
            </a:r>
            <a:br>
              <a:rPr kumimoji="1" lang="en-US" altLang="ko-KR" dirty="0"/>
            </a:br>
            <a:r>
              <a:rPr kumimoji="1" lang="en-US" altLang="ko-KR" dirty="0"/>
              <a:t> - </a:t>
            </a:r>
            <a:r>
              <a:rPr kumimoji="1" lang="ko-KR" altLang="en-US" dirty="0"/>
              <a:t>소셜 웹 </a:t>
            </a:r>
            <a:r>
              <a:rPr kumimoji="1" lang="ko-KR" altLang="en-US" dirty="0" err="1"/>
              <a:t>마이닝</a:t>
            </a:r>
            <a:r>
              <a:rPr kumimoji="1" lang="ko-KR" altLang="en-US" dirty="0"/>
              <a:t> </a:t>
            </a:r>
            <a:r>
              <a:rPr kumimoji="1" lang="en-US" altLang="ko-KR" dirty="0"/>
              <a:t>4</a:t>
            </a:r>
            <a:r>
              <a:rPr kumimoji="1" lang="ko-KR" altLang="en-US" dirty="0"/>
              <a:t>장 </a:t>
            </a:r>
            <a:r>
              <a:rPr kumimoji="1" lang="en-US" altLang="ko-KR" dirty="0"/>
              <a:t>: </a:t>
            </a:r>
            <a:r>
              <a:rPr kumimoji="1" lang="ko-KR" altLang="en-US" dirty="0"/>
              <a:t>구글 플러스 </a:t>
            </a:r>
            <a:r>
              <a:rPr kumimoji="1" lang="ko-KR" altLang="en-US" dirty="0" err="1"/>
              <a:t>마이닝</a:t>
            </a:r>
            <a:br>
              <a:rPr kumimoji="1" lang="en-US" altLang="ko-KR" dirty="0"/>
            </a:b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2. Twitter API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사용한 트윗 데이터 수집</a:t>
            </a:r>
            <a:br>
              <a:rPr kumimoji="1" lang="en-US" altLang="ko-KR" dirty="0"/>
            </a:br>
            <a:r>
              <a:rPr kumimoji="1" lang="en-US" altLang="ko-KR" dirty="0"/>
              <a:t> - </a:t>
            </a:r>
            <a:r>
              <a:rPr kumimoji="1" lang="ko-KR" altLang="en-US" dirty="0"/>
              <a:t>소셜 웹 </a:t>
            </a:r>
            <a:r>
              <a:rPr kumimoji="1" lang="ko-KR" altLang="en-US" dirty="0" err="1"/>
              <a:t>마이닝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장 </a:t>
            </a:r>
            <a:r>
              <a:rPr kumimoji="1" lang="en-US" altLang="ko-KR" dirty="0"/>
              <a:t>: </a:t>
            </a:r>
            <a:r>
              <a:rPr kumimoji="1" lang="ko-KR" altLang="en-US" dirty="0"/>
              <a:t>트위터 </a:t>
            </a:r>
            <a:r>
              <a:rPr kumimoji="1" lang="ko-KR" altLang="en-US" dirty="0" err="1"/>
              <a:t>마이닝</a:t>
            </a:r>
            <a:endParaRPr kumimoji="1" lang="en-US" altLang="ko-KR" dirty="0"/>
          </a:p>
          <a:p>
            <a:endParaRPr kumimoji="1" lang="en-US" altLang="ko-KR" dirty="0"/>
          </a:p>
          <a:p>
            <a:pPr marL="0" indent="0">
              <a:buNone/>
            </a:pPr>
            <a:endParaRPr kumimoji="1"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1C9466-B9F1-2E42-93F9-86E28E9AE7CA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16/19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0870DA-77D3-4045-A63E-7133970B3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957" y="1825625"/>
            <a:ext cx="3120921" cy="41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9F98E6-C7B8-7646-A185-95853345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다음시간에는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F79B9D-F521-7E44-A371-F7136CC4A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데이터 분석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1. </a:t>
            </a:r>
            <a:r>
              <a:rPr kumimoji="1" lang="en-US" altLang="ko-KR" dirty="0" err="1"/>
              <a:t>WordCloud</a:t>
            </a:r>
            <a:br>
              <a:rPr kumimoji="1" lang="en-US" altLang="ko-KR" dirty="0"/>
            </a:br>
            <a:r>
              <a:rPr kumimoji="1" lang="en-US" altLang="ko-KR" dirty="0"/>
              <a:t> - </a:t>
            </a:r>
            <a:r>
              <a:rPr kumimoji="1" lang="en-US" altLang="ko-KR" dirty="0">
                <a:hlinkClick r:id="rId2"/>
              </a:rPr>
              <a:t>https://github.com/amueller/word_cloud</a:t>
            </a:r>
            <a:br>
              <a:rPr kumimoji="1" lang="en-US" altLang="ko-KR" dirty="0"/>
            </a:br>
            <a:r>
              <a:rPr kumimoji="1" lang="en-US" altLang="ko-KR" dirty="0"/>
              <a:t> - </a:t>
            </a:r>
            <a:r>
              <a:rPr kumimoji="1" lang="en-US" altLang="ko-KR" dirty="0">
                <a:hlinkClick r:id="rId3"/>
              </a:rPr>
              <a:t>http://pinkwink.kr/1029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-US" altLang="ko-KR" dirty="0"/>
              <a:t>Sentiment Analysis</a:t>
            </a:r>
            <a:br>
              <a:rPr kumimoji="1" lang="en-US" altLang="ko-KR" dirty="0"/>
            </a:br>
            <a:r>
              <a:rPr kumimoji="1" lang="en-US" altLang="ko-KR" dirty="0"/>
              <a:t> - </a:t>
            </a:r>
            <a:r>
              <a:rPr kumimoji="1" lang="en-US" altLang="ko-KR" dirty="0">
                <a:hlinkClick r:id="rId4"/>
              </a:rPr>
              <a:t>http://textblob.readthedocs.io/en/dev/quickstart.html</a:t>
            </a:r>
            <a:br>
              <a:rPr kumimoji="1" lang="en-US" altLang="ko-KR" dirty="0"/>
            </a:br>
            <a:r>
              <a:rPr kumimoji="1" lang="en-US" altLang="ko-KR" dirty="0"/>
              <a:t> - </a:t>
            </a:r>
            <a:r>
              <a:rPr kumimoji="1" lang="en-US" altLang="ko-KR" dirty="0">
                <a:hlinkClick r:id="rId5"/>
              </a:rPr>
              <a:t>https://dev.to/rodolfoferro/sentiment-analysis-on-trumpss-tweets-using-python-</a:t>
            </a:r>
            <a:endParaRPr kumimoji="1" lang="en-US" altLang="ko-KR" dirty="0"/>
          </a:p>
          <a:p>
            <a:endParaRPr kumimoji="1"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0866BA-732D-D749-9C4C-C686A2AE2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117" y="836385"/>
            <a:ext cx="4320456" cy="221831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B4CB209-3714-054B-A26A-6C07A5D7A4AB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17/19</a:t>
            </a:r>
          </a:p>
        </p:txBody>
      </p:sp>
    </p:spTree>
    <p:extLst>
      <p:ext uri="{BB962C8B-B14F-4D97-AF65-F5344CB8AC3E}">
        <p14:creationId xmlns:p14="http://schemas.microsoft.com/office/powerpoint/2010/main" val="370214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7CA0D-43D6-3F46-9F6B-39CF34A8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465055"/>
            <a:ext cx="10515600" cy="4365901"/>
          </a:xfrm>
        </p:spPr>
        <p:txBody>
          <a:bodyPr/>
          <a:lstStyle/>
          <a:p>
            <a:pPr algn="ctr"/>
            <a:r>
              <a:rPr kumimoji="1" lang="en-US" altLang="ko-KR" dirty="0"/>
              <a:t>Thank you!!!</a:t>
            </a:r>
            <a:endParaRPr kumimoji="1"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BEFA008-F954-CA44-94EB-7A03BFCFB1E9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18/19</a:t>
            </a:r>
          </a:p>
        </p:txBody>
      </p:sp>
    </p:spTree>
    <p:extLst>
      <p:ext uri="{BB962C8B-B14F-4D97-AF65-F5344CB8AC3E}">
        <p14:creationId xmlns:p14="http://schemas.microsoft.com/office/powerpoint/2010/main" val="232726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7CA0D-43D6-3F46-9F6B-39CF34A8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465055"/>
            <a:ext cx="10515600" cy="4365901"/>
          </a:xfrm>
        </p:spPr>
        <p:txBody>
          <a:bodyPr/>
          <a:lstStyle/>
          <a:p>
            <a:pPr algn="ctr"/>
            <a:r>
              <a:rPr kumimoji="1" lang="ko-KR" altLang="en-US" dirty="0"/>
              <a:t>문의</a:t>
            </a:r>
            <a:r>
              <a:rPr kumimoji="1" lang="en-US" altLang="ko-KR" dirty="0"/>
              <a:t>,</a:t>
            </a:r>
            <a:r>
              <a:rPr kumimoji="1" lang="ko-KR" altLang="en-US" dirty="0"/>
              <a:t> 건의 </a:t>
            </a:r>
            <a:r>
              <a:rPr kumimoji="1" lang="en-US" altLang="ko-KR" dirty="0"/>
              <a:t>&amp;</a:t>
            </a:r>
            <a:r>
              <a:rPr kumimoji="1" lang="ko-KR" altLang="en-US" dirty="0"/>
              <a:t> 질문</a:t>
            </a:r>
            <a:br>
              <a:rPr kumimoji="1" lang="en-US" altLang="ko-KR" dirty="0"/>
            </a:br>
            <a:r>
              <a:rPr kumimoji="1" lang="ko-KR" altLang="en-US" dirty="0"/>
              <a:t>이승훈</a:t>
            </a:r>
            <a:r>
              <a:rPr kumimoji="1" lang="en-US" altLang="ko-KR" dirty="0"/>
              <a:t>(mr.leesh90@gmail.com)</a:t>
            </a:r>
            <a:br>
              <a:rPr kumimoji="1" lang="en-US" altLang="ko-KR" dirty="0"/>
            </a:br>
            <a:r>
              <a:rPr kumimoji="1" lang="ko-KR" altLang="en-US" dirty="0"/>
              <a:t>이강희</a:t>
            </a:r>
            <a:r>
              <a:rPr kumimoji="1" lang="en-US" altLang="ko-KR" dirty="0"/>
              <a:t>(lkh7054@gmail.com)</a:t>
            </a:r>
            <a:br>
              <a:rPr kumimoji="1" lang="en-US" altLang="ko-KR" dirty="0"/>
            </a:br>
            <a:r>
              <a:rPr kumimoji="1" lang="ko-KR" altLang="en-US" dirty="0"/>
              <a:t>본관 </a:t>
            </a:r>
            <a:r>
              <a:rPr kumimoji="1" lang="en-US" altLang="ko-KR" dirty="0"/>
              <a:t>C</a:t>
            </a:r>
            <a:r>
              <a:rPr kumimoji="1" lang="ko-KR" altLang="en-US" dirty="0"/>
              <a:t>동</a:t>
            </a:r>
            <a:r>
              <a:rPr kumimoji="1" lang="en-US" altLang="ko-KR" dirty="0"/>
              <a:t>-404c</a:t>
            </a:r>
            <a:r>
              <a:rPr kumimoji="1" lang="ko-KR" altLang="en-US" dirty="0"/>
              <a:t>호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CA9C8AD-5794-6D4F-A022-179FFBBCA2EF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19/19</a:t>
            </a:r>
          </a:p>
        </p:txBody>
      </p:sp>
    </p:spTree>
    <p:extLst>
      <p:ext uri="{BB962C8B-B14F-4D97-AF65-F5344CB8AC3E}">
        <p14:creationId xmlns:p14="http://schemas.microsoft.com/office/powerpoint/2010/main" val="421030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9A0FA-DBE9-429A-9B1F-E578DCB8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수업 참고 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DF36B9-4E64-4B3F-B534-44D358D9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책 이름 </a:t>
            </a:r>
            <a:r>
              <a:rPr lang="en-US" altLang="ko-KR" dirty="0"/>
              <a:t>: </a:t>
            </a:r>
            <a:r>
              <a:rPr lang="ko-KR" altLang="en-US" dirty="0"/>
              <a:t>점프 투 </a:t>
            </a:r>
            <a:r>
              <a:rPr lang="ko-KR" altLang="en-US" dirty="0" err="1"/>
              <a:t>파이썬</a:t>
            </a:r>
            <a:endParaRPr lang="en-US" altLang="ko-KR" dirty="0"/>
          </a:p>
          <a:p>
            <a:r>
              <a:rPr lang="ko-KR" altLang="en-US" dirty="0"/>
              <a:t>주소 </a:t>
            </a:r>
            <a:r>
              <a:rPr lang="en-US" altLang="ko-KR" dirty="0"/>
              <a:t>: https://wikidocs.net/book/1</a:t>
            </a:r>
            <a:endParaRPr lang="ko-KR" altLang="en-US" dirty="0"/>
          </a:p>
        </p:txBody>
      </p:sp>
      <p:pic>
        <p:nvPicPr>
          <p:cNvPr id="2054" name="Picture 6" descr="https://wikidocs.net/images/page/4321/j2p.jpg">
            <a:extLst>
              <a:ext uri="{FF2B5EF4-FFF2-40B4-BE49-F238E27FC236}">
                <a16:creationId xmlns:a16="http://schemas.microsoft.com/office/drawing/2014/main" id="{B54EDD42-69CB-4444-B701-22E2C6ED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46" y="1690688"/>
            <a:ext cx="2811372" cy="40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BE2010D-51D6-B74C-B753-80F3184725FB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60975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02E5F-4D8B-2B40-B636-FF508ED6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Google </a:t>
            </a:r>
            <a:r>
              <a:rPr kumimoji="1" lang="en-US" altLang="ko-KR" dirty="0" err="1"/>
              <a:t>Colaboratory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AA58E9-2E8E-2947-8D16-FCA9DC734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Deep learning applications with Google </a:t>
            </a:r>
            <a:r>
              <a:rPr kumimoji="1" lang="en-US" altLang="ko-KR" dirty="0" err="1"/>
              <a:t>Colaboratory</a:t>
            </a:r>
            <a:br>
              <a:rPr kumimoji="1" lang="en-US" altLang="ko-KR" dirty="0"/>
            </a:br>
            <a:r>
              <a:rPr kumimoji="1" lang="en-US" altLang="ko-KR" dirty="0"/>
              <a:t>- Free Tesla K80 GPU – using </a:t>
            </a:r>
            <a:r>
              <a:rPr kumimoji="1" lang="en-US" altLang="ko-KR" dirty="0" err="1"/>
              <a:t>Keras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Tensorflow</a:t>
            </a:r>
            <a:r>
              <a:rPr kumimoji="1" lang="en-US" altLang="ko-KR" dirty="0"/>
              <a:t> and </a:t>
            </a:r>
            <a:r>
              <a:rPr kumimoji="1" lang="en-US" altLang="ko-KR" dirty="0" err="1"/>
              <a:t>PyTorch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>
                <a:hlinkClick r:id="rId2"/>
              </a:rPr>
              <a:t>https://medium.com/deep-learning-turkey/google-colab-free-gpu-tutorial-e113627b9f5d</a:t>
            </a:r>
            <a:endParaRPr kumimoji="1" lang="en-US" altLang="ko-KR" dirty="0"/>
          </a:p>
          <a:p>
            <a:endParaRPr kumimoji="1" lang="en-US" altLang="ko-KR" dirty="0"/>
          </a:p>
          <a:p>
            <a:pPr marL="0" indent="0">
              <a:buNone/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89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00AD9-D1D5-485C-AF92-33992E38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EE5D8A-5FE4-4DE1-8122-013B4F13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550"/>
            <a:ext cx="10515600" cy="3792764"/>
          </a:xfrm>
        </p:spPr>
        <p:txBody>
          <a:bodyPr>
            <a:normAutofit/>
          </a:bodyPr>
          <a:lstStyle/>
          <a:p>
            <a:r>
              <a:rPr lang="en-US" altLang="ko-KR" dirty="0"/>
              <a:t>Python?</a:t>
            </a:r>
          </a:p>
          <a:p>
            <a:endParaRPr lang="en-US" altLang="ko-KR" dirty="0"/>
          </a:p>
          <a:p>
            <a:r>
              <a:rPr lang="en-US" altLang="ko-KR" dirty="0"/>
              <a:t>Python</a:t>
            </a:r>
            <a:r>
              <a:rPr lang="ko-KR" altLang="en-US" dirty="0"/>
              <a:t> 설치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Python</a:t>
            </a:r>
            <a:r>
              <a:rPr lang="ko-KR" altLang="en-US" dirty="0"/>
              <a:t> 기본 문법 </a:t>
            </a:r>
            <a:r>
              <a:rPr lang="en-US" altLang="ko-KR" dirty="0"/>
              <a:t>&amp;</a:t>
            </a:r>
            <a:r>
              <a:rPr lang="ko-KR" altLang="en-US" dirty="0"/>
              <a:t> 실습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3D2A462-894F-874B-ACBE-133FEEEF521A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17868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64E44-CC71-D34C-B145-39CEC77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Python?</a:t>
            </a:r>
            <a:endParaRPr kumimoji="1"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8BF721-B608-6E44-AA01-12EAF7CD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73AA0E-C902-CE41-A7B1-1E052F481EB8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7887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0E5133-28AB-44DA-A7EB-196759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B7EE21-DE3C-48DB-866B-6097EBF6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9601200" cy="4279692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1991</a:t>
            </a:r>
            <a:r>
              <a:rPr lang="ko-KR" altLang="en-US" sz="2000" dirty="0"/>
              <a:t>년 프로그래머 귀도 반 </a:t>
            </a:r>
            <a:r>
              <a:rPr lang="ko-KR" altLang="en-US" sz="2000" dirty="0" err="1"/>
              <a:t>로섬</a:t>
            </a:r>
            <a:r>
              <a:rPr lang="en-US" altLang="ko-KR" sz="2000" dirty="0"/>
              <a:t>(Guido van Rossum)</a:t>
            </a:r>
            <a:r>
              <a:rPr lang="ko-KR" altLang="en-US" sz="2000" dirty="0"/>
              <a:t>이 발표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ko-KR" altLang="en-US" sz="2000" dirty="0"/>
              <a:t>처음 </a:t>
            </a:r>
            <a:r>
              <a:rPr lang="en-US" altLang="ko-KR" sz="2000" dirty="0"/>
              <a:t>C</a:t>
            </a:r>
            <a:r>
              <a:rPr lang="ko-KR" altLang="en-US" sz="2000" dirty="0"/>
              <a:t>언어로 구현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특징</a:t>
            </a:r>
            <a:br>
              <a:rPr lang="en-US" altLang="ko-KR" sz="2000" dirty="0"/>
            </a:br>
            <a:r>
              <a:rPr lang="en-US" altLang="ko-KR" sz="2000" dirty="0"/>
              <a:t>1.</a:t>
            </a:r>
            <a:r>
              <a:rPr lang="ko-KR" altLang="en-US" sz="2000" dirty="0"/>
              <a:t> 플랫폼 독립적</a:t>
            </a:r>
            <a:br>
              <a:rPr lang="en-US" altLang="ko-KR" sz="2000" dirty="0"/>
            </a:br>
            <a:r>
              <a:rPr lang="en-US" altLang="ko-KR" sz="2000" dirty="0"/>
              <a:t>2. </a:t>
            </a:r>
            <a:r>
              <a:rPr lang="ko-KR" altLang="en-US" sz="2000" dirty="0"/>
              <a:t>인터프리터 언어</a:t>
            </a:r>
            <a:br>
              <a:rPr lang="en-US" altLang="ko-KR" sz="2000" dirty="0"/>
            </a:br>
            <a:r>
              <a:rPr lang="en-US" altLang="ko-KR" sz="2000" dirty="0"/>
              <a:t>3.</a:t>
            </a:r>
            <a:r>
              <a:rPr lang="ko-KR" altLang="en-US" sz="2000" dirty="0"/>
              <a:t> 객체 지향적</a:t>
            </a:r>
            <a:br>
              <a:rPr lang="en-US" altLang="ko-KR" sz="2000" dirty="0"/>
            </a:br>
            <a:r>
              <a:rPr lang="en-US" altLang="ko-KR" sz="2000" dirty="0"/>
              <a:t>4.</a:t>
            </a:r>
            <a:r>
              <a:rPr lang="ko-KR" altLang="en-US" sz="2000" dirty="0"/>
              <a:t> 동적 타이핑 언어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1026" name="Picture 2" descr="https://upload.wikimedia.org/wikipedia/commons/thumb/6/66/Guido_van_Rossum_OSCON_2006.jpg/200px-Guido_van_Rossum_OSCON_2006.jpg">
            <a:extLst>
              <a:ext uri="{FF2B5EF4-FFF2-40B4-BE49-F238E27FC236}">
                <a16:creationId xmlns:a16="http://schemas.microsoft.com/office/drawing/2014/main" id="{57BAE0A6-BBE3-414F-B95F-8779428B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95" y="1571353"/>
            <a:ext cx="2864031" cy="42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EAB82F2-70F7-4341-8C88-2E40C5587EF1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5/19</a:t>
            </a:r>
          </a:p>
        </p:txBody>
      </p:sp>
    </p:spTree>
    <p:extLst>
      <p:ext uri="{BB962C8B-B14F-4D97-AF65-F5344CB8AC3E}">
        <p14:creationId xmlns:p14="http://schemas.microsoft.com/office/powerpoint/2010/main" val="202216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9E5EB6-7CF9-0D45-9B15-3D2EB4AB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Python </a:t>
            </a:r>
            <a:r>
              <a:rPr kumimoji="1" lang="ko-KR" altLang="en-US" dirty="0"/>
              <a:t>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C7C35F-3026-9F4D-B047-5A317299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플랫폼 독립적</a:t>
            </a:r>
            <a:r>
              <a:rPr kumimoji="1" lang="en-US" altLang="ko-KR" dirty="0"/>
              <a:t>?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플랫폼</a:t>
            </a:r>
            <a:r>
              <a:rPr kumimoji="1" lang="en-US" altLang="ko-KR" dirty="0"/>
              <a:t>(ex)</a:t>
            </a:r>
            <a:r>
              <a:rPr kumimoji="1" lang="ko-KR" altLang="en-US" dirty="0"/>
              <a:t>윈도우</a:t>
            </a:r>
            <a:r>
              <a:rPr kumimoji="1" lang="en-US" altLang="ko-KR" dirty="0"/>
              <a:t>,</a:t>
            </a:r>
            <a:r>
              <a:rPr kumimoji="1" lang="ko-KR" altLang="en-US" dirty="0"/>
              <a:t> 리눅스</a:t>
            </a:r>
            <a:r>
              <a:rPr kumimoji="1" lang="en-US" altLang="ko-KR" dirty="0"/>
              <a:t>,</a:t>
            </a:r>
            <a:r>
              <a:rPr kumimoji="1" lang="ko-KR" altLang="en-US" dirty="0"/>
              <a:t> 안드로이드</a:t>
            </a:r>
            <a:r>
              <a:rPr kumimoji="1" lang="en-US" altLang="ko-KR" dirty="0"/>
              <a:t>, etc.)</a:t>
            </a:r>
            <a:r>
              <a:rPr kumimoji="1" lang="ko-KR" altLang="en-US" dirty="0"/>
              <a:t>에 관계없이 실행 가능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ex) JAVA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인터프리터 언어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소스 코드를 한 줄 단위로 바로 변환 및 실행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ex) Ruby, Perl, PHP</a:t>
            </a:r>
            <a:br>
              <a:rPr kumimoji="1" lang="en-US" altLang="ko-KR" dirty="0"/>
            </a:br>
            <a:r>
              <a:rPr kumimoji="1" lang="en-US" altLang="ko-KR" dirty="0"/>
              <a:t>- (&lt;-&gt;)</a:t>
            </a:r>
            <a:r>
              <a:rPr kumimoji="1" lang="ko-KR" altLang="en-US" dirty="0"/>
              <a:t> 컴파일러 언어 </a:t>
            </a:r>
            <a:r>
              <a:rPr kumimoji="1" lang="en-US" altLang="ko-KR" dirty="0"/>
              <a:t>(ex) C, C++, Java)</a:t>
            </a:r>
            <a:endParaRPr kumimoji="1"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981235-C7B7-B24D-B87F-C71BB1B99BE3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28334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4A23F8-F8C7-044A-B7F9-09CC12F8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469"/>
            <a:ext cx="10515600" cy="5367494"/>
          </a:xfrm>
        </p:spPr>
        <p:txBody>
          <a:bodyPr>
            <a:normAutofit/>
          </a:bodyPr>
          <a:lstStyle/>
          <a:p>
            <a:endParaRPr kumimoji="1" lang="en-US" altLang="ko-KR" dirty="0"/>
          </a:p>
          <a:p>
            <a:r>
              <a:rPr kumimoji="1" lang="ko-KR" altLang="en-US" dirty="0"/>
              <a:t>객체 지향적 언어</a:t>
            </a:r>
            <a:br>
              <a:rPr kumimoji="1" lang="en-US" altLang="ko-KR" dirty="0"/>
            </a:br>
            <a:r>
              <a:rPr kumimoji="1" lang="en-US" altLang="ko-KR" dirty="0"/>
              <a:t>- </a:t>
            </a:r>
            <a:r>
              <a:rPr kumimoji="1" lang="ko-KR" altLang="en-US" dirty="0"/>
              <a:t>절자 지향적 언어</a:t>
            </a:r>
            <a:r>
              <a:rPr kumimoji="1" lang="en-US" altLang="ko-KR" dirty="0"/>
              <a:t>(ex) c</a:t>
            </a:r>
            <a:r>
              <a:rPr kumimoji="1" lang="ko-KR" altLang="en-US" dirty="0"/>
              <a:t>언어</a:t>
            </a:r>
            <a:r>
              <a:rPr kumimoji="1" lang="en-US" altLang="ko-KR" dirty="0"/>
              <a:t>)</a:t>
            </a:r>
            <a:r>
              <a:rPr kumimoji="1" lang="ko-KR" altLang="en-US" dirty="0" err="1"/>
              <a:t>처럼</a:t>
            </a:r>
            <a:r>
              <a:rPr kumimoji="1" lang="ko-KR" altLang="en-US" dirty="0"/>
              <a:t> 실행 순서가 아닌 객체 중심으로 프로그램을 작성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동적 타이핑 언어</a:t>
            </a:r>
            <a:br>
              <a:rPr kumimoji="1" lang="en-US" altLang="ko-KR" dirty="0"/>
            </a:br>
            <a:r>
              <a:rPr kumimoji="1" lang="en-US" altLang="ko-KR" dirty="0"/>
              <a:t>- </a:t>
            </a:r>
            <a:r>
              <a:rPr kumimoji="1" lang="ko-KR" altLang="en-US" dirty="0"/>
              <a:t>프로그램 실행 중에 동적으로 타입을 확인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ex) Ruby, </a:t>
            </a:r>
            <a:r>
              <a:rPr kumimoji="1" lang="en-US" altLang="ko-KR" dirty="0" err="1"/>
              <a:t>Javascript</a:t>
            </a:r>
            <a:r>
              <a:rPr kumimoji="1" lang="en-US" altLang="ko-KR" dirty="0"/>
              <a:t>, PHP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(&lt;-&gt;)</a:t>
            </a:r>
            <a:r>
              <a:rPr kumimoji="1" lang="ko-KR" altLang="en-US" dirty="0"/>
              <a:t> 정적 타이핑 언어</a:t>
            </a:r>
            <a:br>
              <a:rPr kumimoji="1" lang="en-US" altLang="ko-KR" dirty="0"/>
            </a:br>
            <a:r>
              <a:rPr kumimoji="1" lang="en-US" altLang="ko-KR" dirty="0"/>
              <a:t>   - </a:t>
            </a:r>
            <a:r>
              <a:rPr kumimoji="1" lang="ko-KR" altLang="en-US" dirty="0"/>
              <a:t>실행 전 타입을 확인</a:t>
            </a:r>
            <a:br>
              <a:rPr kumimoji="1" lang="en-US" altLang="ko-KR" dirty="0"/>
            </a:br>
            <a:r>
              <a:rPr kumimoji="1" lang="en-US" altLang="ko-KR" dirty="0"/>
              <a:t>   -</a:t>
            </a:r>
            <a:r>
              <a:rPr kumimoji="1" lang="ko-KR" altLang="en-US" dirty="0"/>
              <a:t> </a:t>
            </a:r>
            <a:r>
              <a:rPr kumimoji="1" lang="en-US" altLang="ko-KR" dirty="0"/>
              <a:t>(ex) C</a:t>
            </a:r>
            <a:r>
              <a:rPr kumimoji="1" lang="ko-KR" altLang="en-US" dirty="0"/>
              <a:t>언어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Java)</a:t>
            </a:r>
            <a:endParaRPr kumimoji="1"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C647EC0-03D6-E740-9AEA-EAFD4C022212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0149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AF2770-A85F-4326-B971-CBA19F9E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</a:t>
            </a:r>
            <a:r>
              <a:rPr lang="ko-KR" altLang="en-US" dirty="0"/>
              <a:t> 무엇을 할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022A0-5359-417E-B0FF-21171991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4990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시스템 유틸리티 제작</a:t>
            </a:r>
            <a:endParaRPr lang="en-US" altLang="ko-KR" dirty="0"/>
          </a:p>
          <a:p>
            <a:r>
              <a:rPr lang="en-US" altLang="ko-KR" dirty="0"/>
              <a:t>GUI </a:t>
            </a:r>
            <a:r>
              <a:rPr lang="ko-KR" altLang="en-US" dirty="0"/>
              <a:t>프로그래밍</a:t>
            </a:r>
            <a:endParaRPr lang="en-US" altLang="ko-KR" dirty="0"/>
          </a:p>
          <a:p>
            <a:r>
              <a:rPr lang="en-US" altLang="ko-KR" dirty="0"/>
              <a:t>C/C++</a:t>
            </a:r>
            <a:r>
              <a:rPr lang="ko-KR" altLang="en-US" dirty="0"/>
              <a:t>과 결합</a:t>
            </a:r>
            <a:endParaRPr lang="en-US" altLang="ko-KR" dirty="0"/>
          </a:p>
          <a:p>
            <a:r>
              <a:rPr lang="ko-KR" altLang="en-US" dirty="0"/>
              <a:t>웹 프로그래밍</a:t>
            </a:r>
            <a:endParaRPr lang="en-US" altLang="ko-KR" dirty="0"/>
          </a:p>
          <a:p>
            <a:r>
              <a:rPr lang="ko-KR" altLang="en-US" dirty="0"/>
              <a:t>수치 연산프로그래밍</a:t>
            </a:r>
            <a:endParaRPr lang="en-US" altLang="ko-KR" dirty="0"/>
          </a:p>
          <a:p>
            <a:r>
              <a:rPr lang="ko-KR" altLang="en-US" dirty="0"/>
              <a:t>데이터베이스</a:t>
            </a:r>
            <a:endParaRPr lang="en-US" altLang="ko-KR" dirty="0"/>
          </a:p>
          <a:p>
            <a:r>
              <a:rPr lang="ko-KR" altLang="en-US" dirty="0"/>
              <a:t>데이터 분석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Python</a:t>
            </a:r>
            <a:r>
              <a:rPr lang="ko-KR" altLang="en-US" dirty="0" err="1"/>
              <a:t>으로</a:t>
            </a:r>
            <a:r>
              <a:rPr lang="ko-KR" altLang="en-US" dirty="0"/>
              <a:t> 하기 힘든 일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 시스템 영역의 프로그래밍</a:t>
            </a:r>
            <a:r>
              <a:rPr lang="en-US" altLang="ko-KR" dirty="0"/>
              <a:t>,</a:t>
            </a:r>
            <a:r>
              <a:rPr lang="ko-KR" altLang="en-US" dirty="0"/>
              <a:t> 모바일 프로그래밍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61FD809-DF26-D443-940D-A42349365FD0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65863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8EA2D3-5D3D-5F46-80DE-5CE7E2C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ko-KR" dirty="0"/>
              <a:t>Why? Python?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228AC4-9FB9-8B43-8F01-18ACA4843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인간다운</a:t>
            </a:r>
            <a:r>
              <a:rPr kumimoji="1" lang="en-US" altLang="ko-KR" dirty="0"/>
              <a:t>(</a:t>
            </a:r>
            <a:r>
              <a:rPr kumimoji="1" lang="ko-KR" altLang="en-US" dirty="0"/>
              <a:t>인간 지향적</a:t>
            </a:r>
            <a:r>
              <a:rPr kumimoji="1" lang="en-US" altLang="ko-KR" dirty="0"/>
              <a:t>)</a:t>
            </a:r>
            <a:r>
              <a:rPr kumimoji="1" lang="ko-KR" altLang="en-US" dirty="0"/>
              <a:t> 언어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ex)</a:t>
            </a:r>
            <a:r>
              <a:rPr kumimoji="1" lang="ko-KR" altLang="en-US" dirty="0"/>
              <a:t> </a:t>
            </a:r>
            <a:br>
              <a:rPr kumimoji="1" lang="en-US" altLang="ko-KR" dirty="0"/>
            </a:br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lang="en-US" altLang="ko-KR" b="1" dirty="0"/>
              <a:t>if</a:t>
            </a:r>
            <a:r>
              <a:rPr lang="en-US" altLang="ko-KR" dirty="0"/>
              <a:t> 4 </a:t>
            </a:r>
            <a:r>
              <a:rPr lang="en-US" altLang="ko-KR" b="1" dirty="0"/>
              <a:t>in</a:t>
            </a:r>
            <a:r>
              <a:rPr lang="en-US" altLang="ko-KR" dirty="0"/>
              <a:t> [1,2,3,4]: print("4</a:t>
            </a:r>
            <a:r>
              <a:rPr lang="ko-KR" altLang="en-US" dirty="0"/>
              <a:t>가 있습니다</a:t>
            </a:r>
            <a:r>
              <a:rPr lang="en-US" altLang="ko-KR" dirty="0"/>
              <a:t>")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2.</a:t>
            </a:r>
            <a:r>
              <a:rPr lang="ko-KR" altLang="en-US" dirty="0"/>
              <a:t> </a:t>
            </a:r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C67D11-3FA4-8E4A-B0DA-0C572263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2" y="3915950"/>
            <a:ext cx="4140708" cy="197033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25BE9E4-4366-7F4D-AB80-02DF0B6C907D}"/>
              </a:ext>
            </a:extLst>
          </p:cNvPr>
          <p:cNvSpPr/>
          <p:nvPr/>
        </p:nvSpPr>
        <p:spPr>
          <a:xfrm>
            <a:off x="3131733" y="3392730"/>
            <a:ext cx="812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</a:t>
            </a:r>
            <a:endParaRPr lang="en-US" altLang="ko-K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F6ED9F4-F819-024C-BD92-CB3F2CE1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82" y="3915950"/>
            <a:ext cx="3695700" cy="26924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C9BD2FD-9653-B442-B167-5FB27E3B313B}"/>
              </a:ext>
            </a:extLst>
          </p:cNvPr>
          <p:cNvSpPr/>
          <p:nvPr/>
        </p:nvSpPr>
        <p:spPr>
          <a:xfrm>
            <a:off x="7821344" y="3392730"/>
            <a:ext cx="13222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endParaRPr lang="en-US" altLang="ko-K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1C9466-B9F1-2E42-93F9-86E28E9AE7CA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117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235</Words>
  <Application>Microsoft Macintosh PowerPoint</Application>
  <PresentationFormat>와이드스크린</PresentationFormat>
  <Paragraphs>103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맑은 고딕</vt:lpstr>
      <vt:lpstr>Arial</vt:lpstr>
      <vt:lpstr>Office 테마</vt:lpstr>
      <vt:lpstr>Python</vt:lpstr>
      <vt:lpstr>수업 참고 자료</vt:lpstr>
      <vt:lpstr>목차</vt:lpstr>
      <vt:lpstr>Python?</vt:lpstr>
      <vt:lpstr>Python?</vt:lpstr>
      <vt:lpstr>Python 특징</vt:lpstr>
      <vt:lpstr>PowerPoint 프레젠테이션</vt:lpstr>
      <vt:lpstr>Python 무엇을 할 수 있을까?</vt:lpstr>
      <vt:lpstr>Why? Python?</vt:lpstr>
      <vt:lpstr>PowerPoint 프레젠테이션</vt:lpstr>
      <vt:lpstr>Python 설치</vt:lpstr>
      <vt:lpstr>Python 설치하기</vt:lpstr>
      <vt:lpstr>Python 기본 문법 &amp; 실습</vt:lpstr>
      <vt:lpstr>머신러닝에 유용한 라이브러리</vt:lpstr>
      <vt:lpstr>참고자료</vt:lpstr>
      <vt:lpstr>다음시간에는???</vt:lpstr>
      <vt:lpstr>다음시간에는</vt:lpstr>
      <vt:lpstr>Thank you!!!</vt:lpstr>
      <vt:lpstr>문의, 건의 &amp; 질문 이승훈(mr.leesh90@gmail.com) 이강희(lkh7054@gmail.com) 본관 C동-404c호</vt:lpstr>
      <vt:lpstr>Google Colaboratory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이강희</dc:creator>
  <cp:lastModifiedBy> </cp:lastModifiedBy>
  <cp:revision>49</cp:revision>
  <dcterms:created xsi:type="dcterms:W3CDTF">2018-03-31T07:01:34Z</dcterms:created>
  <dcterms:modified xsi:type="dcterms:W3CDTF">2018-04-16T08:28:01Z</dcterms:modified>
</cp:coreProperties>
</file>